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notesSlides/notesSlide5.xml" ContentType="application/vnd.openxmlformats-officedocument.presentationml.notesSlide+xml"/>
  <Override PartName="/ppt/charts/chart2.xml" ContentType="application/vnd.openxmlformats-officedocument.drawingml.chart+xml"/>
  <Override PartName="/ppt/notesSlides/notesSlide6.xml" ContentType="application/vnd.openxmlformats-officedocument.presentationml.notesSlide+xml"/>
  <Override PartName="/ppt/charts/chart3.xml" ContentType="application/vnd.openxmlformats-officedocument.drawingml.chart+xml"/>
  <Override PartName="/ppt/notesSlides/notesSlide7.xml" ContentType="application/vnd.openxmlformats-officedocument.presentationml.notesSlide+xml"/>
  <Override PartName="/ppt/charts/chart4.xml" ContentType="application/vnd.openxmlformats-officedocument.drawingml.chart+xml"/>
  <Override PartName="/ppt/notesSlides/notesSlide8.xml" ContentType="application/vnd.openxmlformats-officedocument.presentationml.notesSlide+xml"/>
  <Override PartName="/ppt/notesSlides/notesSlide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1"/>
  </p:notesMasterIdLst>
  <p:sldIdLst>
    <p:sldId id="256" r:id="rId2"/>
    <p:sldId id="257" r:id="rId3"/>
    <p:sldId id="258" r:id="rId4"/>
    <p:sldId id="259" r:id="rId5"/>
    <p:sldId id="260" r:id="rId6"/>
    <p:sldId id="261" r:id="rId7"/>
    <p:sldId id="262" r:id="rId8"/>
    <p:sldId id="263" r:id="rId9"/>
    <p:sldId id="264" r:id="rId10"/>
  </p:sldIdLst>
  <p:sldSz cx="9144000" cy="5143500" type="screen16x9"/>
  <p:notesSz cx="5143500" cy="9144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6AF5998-B01F-498C-815F-4C51A6A2B412}" v="360" dt="2026-03-31T08:00:28.67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20" d="100"/>
          <a:sy n="120" d="100"/>
        </p:scale>
        <p:origin x="114" y="16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6"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1"/>
  <c:style val="2"/>
  <c:chart>
    <c:autoTitleDeleted val="1"/>
    <c:plotArea>
      <c:layout>
        <c:manualLayout>
          <c:layoutTarget val="inner"/>
          <c:xMode val="edge"/>
          <c:yMode val="edge"/>
          <c:x val="0.18175565715428213"/>
          <c:y val="9.8712953849518809E-2"/>
          <c:w val="0.64473317784097584"/>
          <c:h val="0.67886079669728783"/>
        </c:manualLayout>
      </c:layout>
      <c:doughnutChart>
        <c:varyColors val="1"/>
        <c:ser>
          <c:idx val="0"/>
          <c:order val="0"/>
          <c:tx>
            <c:strRef>
              <c:f>Sheet1!$B$1</c:f>
              <c:strCache>
                <c:ptCount val="1"/>
                <c:pt idx="0">
                  <c:v>Values</c:v>
                </c:pt>
              </c:strCache>
            </c:strRef>
          </c:tx>
          <c:spPr>
            <a:solidFill>
              <a:schemeClr val="accent1"/>
            </a:solidFill>
            <a:ln w="9525" cap="flat">
              <a:solidFill>
                <a:srgbClr val="F9F9F9"/>
              </a:solidFill>
              <a:prstDash val="solid"/>
              <a:round/>
            </a:ln>
            <a:effectLst>
              <a:softEdge rad="12700"/>
            </a:effectLst>
          </c:spPr>
          <c:dPt>
            <c:idx val="0"/>
            <c:bubble3D val="0"/>
            <c:spPr>
              <a:solidFill>
                <a:srgbClr val="1ABC9C"/>
              </a:solidFill>
              <a:effectLst>
                <a:softEdge rad="12700"/>
              </a:effectLst>
            </c:spPr>
            <c:extLst>
              <c:ext xmlns:c16="http://schemas.microsoft.com/office/drawing/2014/chart" uri="{C3380CC4-5D6E-409C-BE32-E72D297353CC}">
                <c16:uniqueId val="{00000001-B388-49B4-9735-426337CF18E3}"/>
              </c:ext>
            </c:extLst>
          </c:dPt>
          <c:dPt>
            <c:idx val="1"/>
            <c:bubble3D val="0"/>
            <c:spPr>
              <a:solidFill>
                <a:srgbClr val="E67E22"/>
              </a:solidFill>
              <a:effectLst>
                <a:softEdge rad="12700"/>
              </a:effectLst>
            </c:spPr>
            <c:extLst>
              <c:ext xmlns:c16="http://schemas.microsoft.com/office/drawing/2014/chart" uri="{C3380CC4-5D6E-409C-BE32-E72D297353CC}">
                <c16:uniqueId val="{00000003-B388-49B4-9735-426337CF18E3}"/>
              </c:ext>
            </c:extLst>
          </c:dPt>
          <c:dPt>
            <c:idx val="2"/>
            <c:bubble3D val="0"/>
            <c:spPr>
              <a:solidFill>
                <a:srgbClr val="F9CA24"/>
              </a:solidFill>
              <a:effectLst>
                <a:softEdge rad="12700"/>
              </a:effectLst>
            </c:spPr>
            <c:extLst>
              <c:ext xmlns:c16="http://schemas.microsoft.com/office/drawing/2014/chart" uri="{C3380CC4-5D6E-409C-BE32-E72D297353CC}">
                <c16:uniqueId val="{00000005-B388-49B4-9735-426337CF18E3}"/>
              </c:ext>
            </c:extLst>
          </c:dPt>
          <c:dLbls>
            <c:dLbl>
              <c:idx val="0"/>
              <c:numFmt formatCode="0.0\ %" sourceLinked="0"/>
              <c:spPr/>
              <c:txPr>
                <a:bodyPr/>
                <a:lstStyle/>
                <a:p>
                  <a:pPr>
                    <a:defRPr sz="900" b="1" i="0" u="none" strike="noStrike">
                      <a:solidFill>
                        <a:schemeClr val="bg1"/>
                      </a:solidFill>
                      <a:latin typeface="Object Sans"/>
                    </a:defRPr>
                  </a:pPr>
                  <a:endParaRPr lang="nb-NO"/>
                </a:p>
              </c:txPr>
              <c:showLegendKey val="0"/>
              <c:showVal val="1"/>
              <c:showCatName val="0"/>
              <c:showSerName val="0"/>
              <c:showPercent val="0"/>
              <c:showBubbleSize val="0"/>
              <c:extLst>
                <c:ext xmlns:c16="http://schemas.microsoft.com/office/drawing/2014/chart" uri="{C3380CC4-5D6E-409C-BE32-E72D297353CC}">
                  <c16:uniqueId val="{00000001-B388-49B4-9735-426337CF18E3}"/>
                </c:ext>
              </c:extLst>
            </c:dLbl>
            <c:dLbl>
              <c:idx val="1"/>
              <c:numFmt formatCode="0.0\ %" sourceLinked="0"/>
              <c:spPr/>
              <c:txPr>
                <a:bodyPr/>
                <a:lstStyle/>
                <a:p>
                  <a:pPr>
                    <a:defRPr sz="900" b="1" i="0" u="none" strike="noStrike">
                      <a:solidFill>
                        <a:schemeClr val="bg1"/>
                      </a:solidFill>
                      <a:latin typeface="Object Sans"/>
                    </a:defRPr>
                  </a:pPr>
                  <a:endParaRPr lang="nb-NO"/>
                </a:p>
              </c:txPr>
              <c:showLegendKey val="0"/>
              <c:showVal val="1"/>
              <c:showCatName val="0"/>
              <c:showSerName val="0"/>
              <c:showPercent val="0"/>
              <c:showBubbleSize val="0"/>
              <c:extLst>
                <c:ext xmlns:c16="http://schemas.microsoft.com/office/drawing/2014/chart" uri="{C3380CC4-5D6E-409C-BE32-E72D297353CC}">
                  <c16:uniqueId val="{00000003-B388-49B4-9735-426337CF18E3}"/>
                </c:ext>
              </c:extLst>
            </c:dLbl>
            <c:dLbl>
              <c:idx val="2"/>
              <c:numFmt formatCode="0.0\ %" sourceLinked="0"/>
              <c:spPr>
                <a:noFill/>
                <a:ln>
                  <a:noFill/>
                </a:ln>
                <a:effectLst/>
              </c:spPr>
              <c:txPr>
                <a:bodyPr wrap="square" lIns="38100" tIns="19050" rIns="38100" bIns="19050" anchor="ctr">
                  <a:spAutoFit/>
                </a:bodyPr>
                <a:lstStyle/>
                <a:p>
                  <a:pPr>
                    <a:defRPr sz="900" b="1" i="0" u="none" strike="noStrike">
                      <a:solidFill>
                        <a:schemeClr val="bg1"/>
                      </a:solidFill>
                      <a:latin typeface="Object Sans"/>
                    </a:defRPr>
                  </a:pPr>
                  <a:endParaRPr lang="nb-NO"/>
                </a:p>
              </c:txPr>
              <c:showLegendKey val="0"/>
              <c:showVal val="1"/>
              <c:showCatName val="0"/>
              <c:showSerName val="0"/>
              <c:showPercent val="0"/>
              <c:showBubbleSize val="0"/>
              <c:extLst>
                <c:ext xmlns:c16="http://schemas.microsoft.com/office/drawing/2014/chart" uri="{C3380CC4-5D6E-409C-BE32-E72D297353CC}">
                  <c16:uniqueId val="{00000005-B388-49B4-9735-426337CF18E3}"/>
                </c:ext>
              </c:extLst>
            </c:dLbl>
            <c:numFmt formatCode="0.0\ %" sourceLinked="0"/>
            <c:spPr>
              <a:noFill/>
              <a:ln>
                <a:noFill/>
              </a:ln>
              <a:effectLst/>
            </c:spPr>
            <c:txPr>
              <a:bodyPr wrap="square" lIns="38100" tIns="19050" rIns="38100" bIns="19050" anchor="ctr">
                <a:spAutoFit/>
              </a:bodyPr>
              <a:lstStyle/>
              <a:p>
                <a:pPr>
                  <a:defRPr sz="1800" b="1" i="0" u="none" strike="noStrike">
                    <a:solidFill>
                      <a:schemeClr val="bg1"/>
                    </a:solidFill>
                    <a:latin typeface="Arial"/>
                  </a:defRPr>
                </a:pPr>
                <a:endParaRPr lang="nb-NO"/>
              </a:p>
            </c:txPr>
            <c:showLegendKey val="0"/>
            <c:showVal val="1"/>
            <c:showCatName val="0"/>
            <c:showSerName val="0"/>
            <c:showPercent val="0"/>
            <c:showBubbleSize val="0"/>
            <c:showLeaderLines val="1"/>
            <c:extLst>
              <c:ext xmlns:c15="http://schemas.microsoft.com/office/drawing/2012/chart" uri="{CE6537A1-D6FC-4f65-9D91-7224C49458BB}"/>
            </c:extLst>
          </c:dLbls>
          <c:cat>
            <c:strRef>
              <c:f>Sheet1!$A$2:$A$4</c:f>
              <c:strCache>
                <c:ptCount val="3"/>
                <c:pt idx="0">
                  <c:v>Scope 1</c:v>
                </c:pt>
                <c:pt idx="1">
                  <c:v>Scope 2</c:v>
                </c:pt>
                <c:pt idx="2">
                  <c:v>Scope 3</c:v>
                </c:pt>
              </c:strCache>
            </c:strRef>
          </c:cat>
          <c:val>
            <c:numRef>
              <c:f>Sheet1!$B$2:$B$4</c:f>
              <c:numCache>
                <c:formatCode>0.00%</c:formatCode>
                <c:ptCount val="3"/>
                <c:pt idx="0">
                  <c:v>0.22358979944722043</c:v>
                </c:pt>
                <c:pt idx="1">
                  <c:v>0.14410391166419323</c:v>
                </c:pt>
                <c:pt idx="2">
                  <c:v>0.63230628888858631</c:v>
                </c:pt>
              </c:numCache>
            </c:numRef>
          </c:val>
          <c:extLst>
            <c:ext xmlns:c16="http://schemas.microsoft.com/office/drawing/2014/chart" uri="{C3380CC4-5D6E-409C-BE32-E72D297353CC}">
              <c16:uniqueId val="{00000006-B388-49B4-9735-426337CF18E3}"/>
            </c:ext>
          </c:extLst>
        </c:ser>
        <c:dLbls>
          <c:showLegendKey val="0"/>
          <c:showVal val="0"/>
          <c:showCatName val="0"/>
          <c:showSerName val="0"/>
          <c:showPercent val="0"/>
          <c:showBubbleSize val="0"/>
          <c:showLeaderLines val="1"/>
        </c:dLbls>
        <c:firstSliceAng val="0"/>
        <c:holeSize val="50"/>
      </c:doughnutChart>
      <c:spPr>
        <a:noFill/>
        <a:ln>
          <a:noFill/>
        </a:ln>
        <a:effectLst/>
      </c:spPr>
    </c:plotArea>
    <c:legend>
      <c:legendPos val="b"/>
      <c:overlay val="0"/>
      <c:txPr>
        <a:bodyPr/>
        <a:lstStyle/>
        <a:p>
          <a:pPr>
            <a:defRPr sz="1200">
              <a:solidFill>
                <a:srgbClr val="FFAA00"/>
              </a:solidFill>
              <a:latin typeface="Object Sans"/>
              <a:cs typeface="Object Sans"/>
            </a:defRPr>
          </a:pPr>
          <a:endParaRPr lang="en-US"/>
        </a:p>
      </c:txPr>
    </c:legend>
    <c:plotVisOnly val="1"/>
    <c:dispBlanksAs val="span"/>
    <c:showDLblsOverMax val="1"/>
  </c:chart>
  <c:spPr>
    <a:noFill/>
    <a:ln>
      <a:noFill/>
    </a:ln>
    <a:effectLst/>
  </c:sp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1"/>
  <c:style val="2"/>
  <c:chart>
    <c:autoTitleDeleted val="1"/>
    <c:plotArea>
      <c:layout>
        <c:manualLayout>
          <c:layoutTarget val="inner"/>
          <c:xMode val="edge"/>
          <c:yMode val="edge"/>
          <c:x val="0.31503466770897232"/>
          <c:y val="0.11243899369986943"/>
          <c:w val="0.28663866600878951"/>
          <c:h val="0.59073188201612781"/>
        </c:manualLayout>
      </c:layout>
      <c:doughnutChart>
        <c:varyColors val="1"/>
        <c:ser>
          <c:idx val="0"/>
          <c:order val="0"/>
          <c:tx>
            <c:strRef>
              <c:f>Sheet1!$B$1</c:f>
              <c:strCache>
                <c:ptCount val="1"/>
                <c:pt idx="0">
                  <c:v>Values</c:v>
                </c:pt>
              </c:strCache>
            </c:strRef>
          </c:tx>
          <c:spPr>
            <a:solidFill>
              <a:schemeClr val="accent1"/>
            </a:solidFill>
            <a:ln w="9525" cap="flat">
              <a:solidFill>
                <a:srgbClr val="F9F9F9"/>
              </a:solidFill>
              <a:prstDash val="solid"/>
              <a:round/>
            </a:ln>
            <a:effectLst>
              <a:softEdge rad="12700"/>
            </a:effectLst>
          </c:spPr>
          <c:explosion val="1"/>
          <c:dPt>
            <c:idx val="0"/>
            <c:bubble3D val="0"/>
            <c:spPr>
              <a:solidFill>
                <a:schemeClr val="accent2">
                  <a:lumMod val="40000"/>
                  <a:lumOff val="60000"/>
                </a:schemeClr>
              </a:solidFill>
              <a:effectLst>
                <a:softEdge rad="12700"/>
              </a:effectLst>
            </c:spPr>
            <c:extLst>
              <c:ext xmlns:c16="http://schemas.microsoft.com/office/drawing/2014/chart" uri="{C3380CC4-5D6E-409C-BE32-E72D297353CC}">
                <c16:uniqueId val="{00000001-3902-4087-9147-4FB4C39CE2E3}"/>
              </c:ext>
            </c:extLst>
          </c:dPt>
          <c:dPt>
            <c:idx val="1"/>
            <c:bubble3D val="0"/>
            <c:spPr>
              <a:solidFill>
                <a:srgbClr val="E67E22"/>
              </a:solidFill>
              <a:effectLst>
                <a:softEdge rad="12700"/>
              </a:effectLst>
            </c:spPr>
            <c:extLst>
              <c:ext xmlns:c16="http://schemas.microsoft.com/office/drawing/2014/chart" uri="{C3380CC4-5D6E-409C-BE32-E72D297353CC}">
                <c16:uniqueId val="{00000003-3902-4087-9147-4FB4C39CE2E3}"/>
              </c:ext>
            </c:extLst>
          </c:dPt>
          <c:dPt>
            <c:idx val="2"/>
            <c:bubble3D val="0"/>
            <c:spPr>
              <a:solidFill>
                <a:srgbClr val="F9CA24"/>
              </a:solidFill>
              <a:effectLst>
                <a:softEdge rad="12700"/>
              </a:effectLst>
            </c:spPr>
            <c:extLst>
              <c:ext xmlns:c16="http://schemas.microsoft.com/office/drawing/2014/chart" uri="{C3380CC4-5D6E-409C-BE32-E72D297353CC}">
                <c16:uniqueId val="{00000005-3902-4087-9147-4FB4C39CE2E3}"/>
              </c:ext>
            </c:extLst>
          </c:dPt>
          <c:dPt>
            <c:idx val="3"/>
            <c:bubble3D val="0"/>
            <c:spPr>
              <a:solidFill>
                <a:srgbClr val="9B59B6"/>
              </a:solidFill>
              <a:effectLst>
                <a:softEdge rad="12700"/>
              </a:effectLst>
            </c:spPr>
            <c:extLst>
              <c:ext xmlns:c16="http://schemas.microsoft.com/office/drawing/2014/chart" uri="{C3380CC4-5D6E-409C-BE32-E72D297353CC}">
                <c16:uniqueId val="{00000007-3902-4087-9147-4FB4C39CE2E3}"/>
              </c:ext>
            </c:extLst>
          </c:dPt>
          <c:dPt>
            <c:idx val="4"/>
            <c:bubble3D val="0"/>
            <c:spPr>
              <a:solidFill>
                <a:srgbClr val="3498DB"/>
              </a:solidFill>
              <a:effectLst>
                <a:softEdge rad="12700"/>
              </a:effectLst>
            </c:spPr>
            <c:extLst>
              <c:ext xmlns:c16="http://schemas.microsoft.com/office/drawing/2014/chart" uri="{C3380CC4-5D6E-409C-BE32-E72D297353CC}">
                <c16:uniqueId val="{00000009-3902-4087-9147-4FB4C39CE2E3}"/>
              </c:ext>
            </c:extLst>
          </c:dPt>
          <c:dPt>
            <c:idx val="5"/>
            <c:bubble3D val="0"/>
            <c:spPr>
              <a:solidFill>
                <a:srgbClr val="7BB0A6"/>
              </a:solidFill>
              <a:effectLst>
                <a:softEdge rad="12700"/>
              </a:effectLst>
            </c:spPr>
            <c:extLst>
              <c:ext xmlns:c16="http://schemas.microsoft.com/office/drawing/2014/chart" uri="{C3380CC4-5D6E-409C-BE32-E72D297353CC}">
                <c16:uniqueId val="{0000000B-3902-4087-9147-4FB4C39CE2E3}"/>
              </c:ext>
            </c:extLst>
          </c:dPt>
          <c:dPt>
            <c:idx val="6"/>
            <c:bubble3D val="0"/>
            <c:spPr>
              <a:solidFill>
                <a:srgbClr val="64DDBB"/>
              </a:solidFill>
              <a:effectLst>
                <a:softEdge rad="12700"/>
              </a:effectLst>
            </c:spPr>
            <c:extLst>
              <c:ext xmlns:c16="http://schemas.microsoft.com/office/drawing/2014/chart" uri="{C3380CC4-5D6E-409C-BE32-E72D297353CC}">
                <c16:uniqueId val="{0000000D-3902-4087-9147-4FB4C39CE2E3}"/>
              </c:ext>
            </c:extLst>
          </c:dPt>
          <c:dPt>
            <c:idx val="7"/>
            <c:bubble3D val="0"/>
            <c:spPr>
              <a:solidFill>
                <a:srgbClr val="8F6F40"/>
              </a:solidFill>
              <a:effectLst>
                <a:softEdge rad="12700"/>
              </a:effectLst>
            </c:spPr>
            <c:extLst>
              <c:ext xmlns:c16="http://schemas.microsoft.com/office/drawing/2014/chart" uri="{C3380CC4-5D6E-409C-BE32-E72D297353CC}">
                <c16:uniqueId val="{0000000F-3902-4087-9147-4FB4C39CE2E3}"/>
              </c:ext>
            </c:extLst>
          </c:dPt>
          <c:dPt>
            <c:idx val="8"/>
            <c:bubble3D val="0"/>
            <c:spPr>
              <a:solidFill>
                <a:srgbClr val="A0B58D"/>
              </a:solidFill>
              <a:effectLst>
                <a:softEdge rad="12700"/>
              </a:effectLst>
            </c:spPr>
            <c:extLst>
              <c:ext xmlns:c16="http://schemas.microsoft.com/office/drawing/2014/chart" uri="{C3380CC4-5D6E-409C-BE32-E72D297353CC}">
                <c16:uniqueId val="{00000011-3902-4087-9147-4FB4C39CE2E3}"/>
              </c:ext>
            </c:extLst>
          </c:dPt>
          <c:dLbls>
            <c:spPr>
              <a:noFill/>
              <a:ln>
                <a:noFill/>
              </a:ln>
              <a:effectLst/>
            </c:spPr>
            <c:txPr>
              <a:bodyPr wrap="square" lIns="38100" tIns="19050" rIns="38100" bIns="19050" anchor="ctr">
                <a:spAutoFit/>
              </a:bodyPr>
              <a:lstStyle/>
              <a:p>
                <a:pPr>
                  <a:defRPr>
                    <a:solidFill>
                      <a:schemeClr val="bg1"/>
                    </a:solidFill>
                  </a:defRPr>
                </a:pPr>
                <a:endParaRPr lang="nb-NO"/>
              </a:p>
            </c:txPr>
            <c:showLegendKey val="0"/>
            <c:showVal val="1"/>
            <c:showCatName val="0"/>
            <c:showSerName val="0"/>
            <c:showPercent val="0"/>
            <c:showBubbleSize val="0"/>
            <c:showLeaderLines val="1"/>
            <c:extLst>
              <c:ext xmlns:c15="http://schemas.microsoft.com/office/drawing/2012/chart" uri="{CE6537A1-D6FC-4f65-9D91-7224C49458BB}"/>
            </c:extLst>
          </c:dLbls>
          <c:cat>
            <c:strRef>
              <c:f>Sheet1!$A$2:$A$8</c:f>
              <c:strCache>
                <c:ptCount val="7"/>
                <c:pt idx="0">
                  <c:v>Fugitive Emissions</c:v>
                </c:pt>
                <c:pt idx="1">
                  <c:v>Transport</c:v>
                </c:pt>
                <c:pt idx="2">
                  <c:v>Electricity</c:v>
                </c:pt>
                <c:pt idx="3">
                  <c:v>Business travel</c:v>
                </c:pt>
                <c:pt idx="4">
                  <c:v>Purchased goods and services</c:v>
                </c:pt>
                <c:pt idx="5">
                  <c:v>Upstream transportation and distribution</c:v>
                </c:pt>
                <c:pt idx="6">
                  <c:v>Waste generated in operations</c:v>
                </c:pt>
              </c:strCache>
            </c:strRef>
          </c:cat>
          <c:val>
            <c:numRef>
              <c:f>Sheet1!$B$2:$B$8</c:f>
              <c:numCache>
                <c:formatCode>0.00%</c:formatCode>
                <c:ptCount val="7"/>
                <c:pt idx="0">
                  <c:v>1.5975078843538024E-2</c:v>
                </c:pt>
                <c:pt idx="1">
                  <c:v>0.2076099243280376</c:v>
                </c:pt>
                <c:pt idx="2">
                  <c:v>0.14410846064069963</c:v>
                </c:pt>
                <c:pt idx="3">
                  <c:v>0.1853921781570857</c:v>
                </c:pt>
                <c:pt idx="4">
                  <c:v>0.24705461755985306</c:v>
                </c:pt>
                <c:pt idx="5">
                  <c:v>2.6936597253429374E-2</c:v>
                </c:pt>
                <c:pt idx="6">
                  <c:v>0.17292314321735677</c:v>
                </c:pt>
              </c:numCache>
            </c:numRef>
          </c:val>
          <c:extLst>
            <c:ext xmlns:c16="http://schemas.microsoft.com/office/drawing/2014/chart" uri="{C3380CC4-5D6E-409C-BE32-E72D297353CC}">
              <c16:uniqueId val="{00000012-3902-4087-9147-4FB4C39CE2E3}"/>
            </c:ext>
          </c:extLst>
        </c:ser>
        <c:dLbls>
          <c:showLegendKey val="0"/>
          <c:showVal val="0"/>
          <c:showCatName val="0"/>
          <c:showSerName val="0"/>
          <c:showPercent val="0"/>
          <c:showBubbleSize val="0"/>
          <c:showLeaderLines val="1"/>
        </c:dLbls>
        <c:firstSliceAng val="0"/>
        <c:holeSize val="50"/>
      </c:doughnutChart>
      <c:spPr>
        <a:noFill/>
        <a:ln>
          <a:noFill/>
        </a:ln>
        <a:effectLst/>
      </c:spPr>
    </c:plotArea>
    <c:legend>
      <c:legendPos val="tr"/>
      <c:layout>
        <c:manualLayout>
          <c:xMode val="edge"/>
          <c:yMode val="edge"/>
          <c:x val="0.65815421482588798"/>
          <c:y val="0"/>
          <c:w val="0.32687339567506218"/>
          <c:h val="1"/>
        </c:manualLayout>
      </c:layout>
      <c:overlay val="0"/>
      <c:txPr>
        <a:bodyPr/>
        <a:lstStyle/>
        <a:p>
          <a:pPr>
            <a:defRPr sz="1200">
              <a:solidFill>
                <a:srgbClr val="FFAA00"/>
              </a:solidFill>
              <a:latin typeface="Object Sans"/>
              <a:cs typeface="Object Sans"/>
            </a:defRPr>
          </a:pPr>
          <a:endParaRPr lang="en-US"/>
        </a:p>
      </c:txPr>
    </c:legend>
    <c:plotVisOnly val="1"/>
    <c:dispBlanksAs val="span"/>
    <c:showDLblsOverMax val="1"/>
  </c:chart>
  <c:spPr>
    <a:noFill/>
    <a:ln>
      <a:noFill/>
    </a:ln>
    <a:effectLst/>
  </c:sp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1"/>
  <c:style val="2"/>
  <c:chart>
    <c:autoTitleDeleted val="1"/>
    <c:plotArea>
      <c:layout/>
      <c:barChart>
        <c:barDir val="bar"/>
        <c:grouping val="clustered"/>
        <c:varyColors val="0"/>
        <c:ser>
          <c:idx val="0"/>
          <c:order val="0"/>
          <c:tx>
            <c:strRef>
              <c:f>Sheet1!$B$1</c:f>
              <c:strCache>
                <c:ptCount val="1"/>
              </c:strCache>
            </c:strRef>
          </c:tx>
          <c:spPr>
            <a:solidFill>
              <a:srgbClr val="FFAA00"/>
            </a:solidFill>
            <a:effectLst/>
          </c:spPr>
          <c:invertIfNegative val="0"/>
          <c:dPt>
            <c:idx val="0"/>
            <c:invertIfNegative val="0"/>
            <c:bubble3D val="0"/>
            <c:extLst>
              <c:ext xmlns:c16="http://schemas.microsoft.com/office/drawing/2014/chart" uri="{C3380CC4-5D6E-409C-BE32-E72D297353CC}">
                <c16:uniqueId val="{00000001-89BF-4205-9737-083CBF1F06BD}"/>
              </c:ext>
            </c:extLst>
          </c:dPt>
          <c:dPt>
            <c:idx val="1"/>
            <c:invertIfNegative val="0"/>
            <c:bubble3D val="0"/>
            <c:spPr>
              <a:solidFill>
                <a:srgbClr val="009999"/>
              </a:solidFill>
              <a:effectLst/>
            </c:spPr>
            <c:extLst>
              <c:ext xmlns:c16="http://schemas.microsoft.com/office/drawing/2014/chart" uri="{C3380CC4-5D6E-409C-BE32-E72D297353CC}">
                <c16:uniqueId val="{00000003-89BF-4205-9737-083CBF1F06BD}"/>
              </c:ext>
            </c:extLst>
          </c:dPt>
          <c:dPt>
            <c:idx val="2"/>
            <c:invertIfNegative val="0"/>
            <c:bubble3D val="0"/>
            <c:spPr>
              <a:solidFill>
                <a:srgbClr val="C5BEAB"/>
              </a:solidFill>
              <a:effectLst/>
            </c:spPr>
            <c:extLst>
              <c:ext xmlns:c16="http://schemas.microsoft.com/office/drawing/2014/chart" uri="{C3380CC4-5D6E-409C-BE32-E72D297353CC}">
                <c16:uniqueId val="{00000005-89BF-4205-9737-083CBF1F06BD}"/>
              </c:ext>
            </c:extLst>
          </c:dPt>
          <c:dPt>
            <c:idx val="3"/>
            <c:invertIfNegative val="0"/>
            <c:bubble3D val="0"/>
            <c:spPr>
              <a:solidFill>
                <a:srgbClr val="B4AB93"/>
              </a:solidFill>
              <a:effectLst/>
            </c:spPr>
            <c:extLst>
              <c:ext xmlns:c16="http://schemas.microsoft.com/office/drawing/2014/chart" uri="{C3380CC4-5D6E-409C-BE32-E72D297353CC}">
                <c16:uniqueId val="{00000007-89BF-4205-9737-083CBF1F06BD}"/>
              </c:ext>
            </c:extLst>
          </c:dPt>
          <c:dPt>
            <c:idx val="4"/>
            <c:invertIfNegative val="0"/>
            <c:bubble3D val="0"/>
            <c:spPr>
              <a:solidFill>
                <a:srgbClr val="A3987B"/>
              </a:solidFill>
              <a:effectLst/>
            </c:spPr>
            <c:extLst>
              <c:ext xmlns:c16="http://schemas.microsoft.com/office/drawing/2014/chart" uri="{C3380CC4-5D6E-409C-BE32-E72D297353CC}">
                <c16:uniqueId val="{00000009-89BF-4205-9737-083CBF1F06BD}"/>
              </c:ext>
            </c:extLst>
          </c:dPt>
          <c:dPt>
            <c:idx val="5"/>
            <c:invertIfNegative val="0"/>
            <c:bubble3D val="0"/>
            <c:spPr>
              <a:solidFill>
                <a:srgbClr val="918564"/>
              </a:solidFill>
              <a:effectLst/>
            </c:spPr>
            <c:extLst>
              <c:ext xmlns:c16="http://schemas.microsoft.com/office/drawing/2014/chart" uri="{C3380CC4-5D6E-409C-BE32-E72D297353CC}">
                <c16:uniqueId val="{0000000B-89BF-4205-9737-083CBF1F06BD}"/>
              </c:ext>
            </c:extLst>
          </c:dPt>
          <c:dPt>
            <c:idx val="6"/>
            <c:invertIfNegative val="0"/>
            <c:bubble3D val="0"/>
            <c:extLst>
              <c:ext xmlns:c16="http://schemas.microsoft.com/office/drawing/2014/chart" uri="{C3380CC4-5D6E-409C-BE32-E72D297353CC}">
                <c16:uniqueId val="{0000000D-89BF-4205-9737-083CBF1F06BD}"/>
              </c:ext>
            </c:extLst>
          </c:dPt>
          <c:dPt>
            <c:idx val="7"/>
            <c:invertIfNegative val="0"/>
            <c:bubble3D val="0"/>
            <c:spPr>
              <a:solidFill>
                <a:srgbClr val="009999"/>
              </a:solidFill>
              <a:effectLst/>
            </c:spPr>
            <c:extLst>
              <c:ext xmlns:c16="http://schemas.microsoft.com/office/drawing/2014/chart" uri="{C3380CC4-5D6E-409C-BE32-E72D297353CC}">
                <c16:uniqueId val="{0000000F-89BF-4205-9737-083CBF1F06BD}"/>
              </c:ext>
            </c:extLst>
          </c:dPt>
          <c:dPt>
            <c:idx val="8"/>
            <c:invertIfNegative val="0"/>
            <c:bubble3D val="0"/>
            <c:spPr>
              <a:solidFill>
                <a:srgbClr val="C5BEAB"/>
              </a:solidFill>
              <a:effectLst/>
            </c:spPr>
            <c:extLst>
              <c:ext xmlns:c16="http://schemas.microsoft.com/office/drawing/2014/chart" uri="{C3380CC4-5D6E-409C-BE32-E72D297353CC}">
                <c16:uniqueId val="{00000011-89BF-4205-9737-083CBF1F06BD}"/>
              </c:ext>
            </c:extLst>
          </c:dPt>
          <c:dPt>
            <c:idx val="9"/>
            <c:invertIfNegative val="0"/>
            <c:bubble3D val="0"/>
            <c:spPr>
              <a:solidFill>
                <a:srgbClr val="B4AB93"/>
              </a:solidFill>
              <a:effectLst/>
            </c:spPr>
            <c:extLst>
              <c:ext xmlns:c16="http://schemas.microsoft.com/office/drawing/2014/chart" uri="{C3380CC4-5D6E-409C-BE32-E72D297353CC}">
                <c16:uniqueId val="{00000013-89BF-4205-9737-083CBF1F06BD}"/>
              </c:ext>
            </c:extLst>
          </c:dPt>
          <c:cat>
            <c:strRef>
              <c:f>Sheet1!$A$2:$A$11</c:f>
              <c:strCache>
                <c:ptCount val="10"/>
                <c:pt idx="0">
                  <c:v>Autoplan</c:v>
                </c:pt>
                <c:pt idx="1">
                  <c:v>Reno-Vest Bedrift AS</c:v>
                </c:pt>
                <c:pt idx="2">
                  <c:v>Franzefoss</c:v>
                </c:pt>
                <c:pt idx="3">
                  <c:v>Masternes</c:v>
                </c:pt>
                <c:pt idx="4">
                  <c:v>Uno-X / YX</c:v>
                </c:pt>
                <c:pt idx="5">
                  <c:v>Wex Europe Services AS</c:v>
                </c:pt>
                <c:pt idx="6">
                  <c:v>E.A. Smith AS</c:v>
                </c:pt>
                <c:pt idx="7">
                  <c:v>Norsk Stål AS</c:v>
                </c:pt>
                <c:pt idx="8">
                  <c:v>Fjordkraft AS</c:v>
                </c:pt>
                <c:pt idx="9">
                  <c:v>Berg-Hansen Reisebyrå</c:v>
                </c:pt>
              </c:strCache>
            </c:strRef>
          </c:cat>
          <c:val>
            <c:numRef>
              <c:f>Sheet1!$B$2:$B$11</c:f>
              <c:numCache>
                <c:formatCode>_(* #,##0.00_);_(* \(#,##0.00\);_(* "-"??_);_(@_)</c:formatCode>
                <c:ptCount val="10"/>
                <c:pt idx="0">
                  <c:v>17.938000000000002</c:v>
                </c:pt>
                <c:pt idx="1">
                  <c:v>25.237340054639997</c:v>
                </c:pt>
                <c:pt idx="2">
                  <c:v>38.148608201279998</c:v>
                </c:pt>
                <c:pt idx="3">
                  <c:v>42.388021538179991</c:v>
                </c:pt>
                <c:pt idx="4">
                  <c:v>47.07</c:v>
                </c:pt>
                <c:pt idx="5">
                  <c:v>61.140774239999999</c:v>
                </c:pt>
                <c:pt idx="6">
                  <c:v>81.646119999999996</c:v>
                </c:pt>
                <c:pt idx="7">
                  <c:v>89.842529999999982</c:v>
                </c:pt>
                <c:pt idx="8">
                  <c:v>95.486201684999997</c:v>
                </c:pt>
                <c:pt idx="9">
                  <c:v>136.16470000000001</c:v>
                </c:pt>
              </c:numCache>
            </c:numRef>
          </c:val>
          <c:extLst>
            <c:ext xmlns:c16="http://schemas.microsoft.com/office/drawing/2014/chart" uri="{C3380CC4-5D6E-409C-BE32-E72D297353CC}">
              <c16:uniqueId val="{00000014-89BF-4205-9737-083CBF1F06BD}"/>
            </c:ext>
          </c:extLst>
        </c:ser>
        <c:dLbls>
          <c:showLegendKey val="0"/>
          <c:showVal val="0"/>
          <c:showCatName val="0"/>
          <c:showSerName val="0"/>
          <c:showPercent val="0"/>
          <c:showBubbleSize val="0"/>
        </c:dLbls>
        <c:gapWidth val="150"/>
        <c:axId val="2094734554"/>
        <c:axId val="2094734552"/>
      </c:barChart>
      <c:catAx>
        <c:axId val="2094734554"/>
        <c:scaling>
          <c:orientation val="minMax"/>
        </c:scaling>
        <c:delete val="0"/>
        <c:axPos val="l"/>
        <c:numFmt formatCode="General" sourceLinked="1"/>
        <c:majorTickMark val="none"/>
        <c:minorTickMark val="none"/>
        <c:tickLblPos val="nextTo"/>
        <c:spPr>
          <a:ln w="6350" cap="flat">
            <a:solidFill>
              <a:srgbClr val="FFAA00"/>
            </a:solidFill>
            <a:prstDash val="solid"/>
            <a:round/>
          </a:ln>
        </c:spPr>
        <c:txPr>
          <a:bodyPr/>
          <a:lstStyle/>
          <a:p>
            <a:pPr>
              <a:defRPr sz="900" b="0" i="0" u="none" strike="noStrike">
                <a:solidFill>
                  <a:srgbClr val="FFAA00"/>
                </a:solidFill>
                <a:latin typeface="Object Sans"/>
              </a:defRPr>
            </a:pPr>
            <a:endParaRPr lang="en-US"/>
          </a:p>
        </c:txPr>
        <c:crossAx val="2094734552"/>
        <c:crosses val="autoZero"/>
        <c:auto val="1"/>
        <c:lblAlgn val="ctr"/>
        <c:lblOffset val="100"/>
        <c:noMultiLvlLbl val="1"/>
      </c:catAx>
      <c:valAx>
        <c:axId val="2094734552"/>
        <c:scaling>
          <c:orientation val="minMax"/>
        </c:scaling>
        <c:delete val="0"/>
        <c:axPos val="b"/>
        <c:majorGridlines>
          <c:spPr>
            <a:ln w="6350" cap="flat">
              <a:solidFill>
                <a:srgbClr val="FFEECC"/>
              </a:solidFill>
              <a:prstDash val="dash"/>
              <a:round/>
            </a:ln>
          </c:spPr>
        </c:majorGridlines>
        <c:numFmt formatCode="###,###,###,###,###,###,###" sourceLinked="0"/>
        <c:majorTickMark val="out"/>
        <c:minorTickMark val="none"/>
        <c:tickLblPos val="low"/>
        <c:spPr>
          <a:ln w="6350" cap="flat">
            <a:solidFill>
              <a:srgbClr val="FFAA00"/>
            </a:solidFill>
            <a:prstDash val="solid"/>
            <a:round/>
          </a:ln>
        </c:spPr>
        <c:txPr>
          <a:bodyPr/>
          <a:lstStyle/>
          <a:p>
            <a:pPr>
              <a:defRPr sz="1200" b="0" i="0" u="none" strike="noStrike">
                <a:solidFill>
                  <a:srgbClr val="FFAA00"/>
                </a:solidFill>
                <a:latin typeface="Object Sans"/>
              </a:defRPr>
            </a:pPr>
            <a:endParaRPr lang="en-US"/>
          </a:p>
        </c:txPr>
        <c:crossAx val="2094734554"/>
        <c:crosses val="autoZero"/>
        <c:crossBetween val="between"/>
      </c:valAx>
      <c:spPr>
        <a:noFill/>
        <a:ln>
          <a:noFill/>
        </a:ln>
        <a:effectLst/>
      </c:spPr>
    </c:plotArea>
    <c:plotVisOnly val="1"/>
    <c:dispBlanksAs val="span"/>
    <c:showDLblsOverMax val="1"/>
  </c:chart>
  <c:spPr>
    <a:noFill/>
    <a:ln>
      <a:noFill/>
    </a:ln>
    <a:effectLst/>
  </c:sp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1"/>
  <c:style val="2"/>
  <c:chart>
    <c:autoTitleDeleted val="1"/>
    <c:plotArea>
      <c:layout/>
      <c:barChart>
        <c:barDir val="bar"/>
        <c:grouping val="clustered"/>
        <c:varyColors val="0"/>
        <c:ser>
          <c:idx val="0"/>
          <c:order val="0"/>
          <c:tx>
            <c:strRef>
              <c:f>Sheet1!$B$1</c:f>
              <c:strCache>
                <c:ptCount val="1"/>
              </c:strCache>
            </c:strRef>
          </c:tx>
          <c:spPr>
            <a:solidFill>
              <a:srgbClr val="FFAA00"/>
            </a:solidFill>
            <a:effectLst/>
          </c:spPr>
          <c:invertIfNegative val="0"/>
          <c:dPt>
            <c:idx val="0"/>
            <c:invertIfNegative val="0"/>
            <c:bubble3D val="0"/>
            <c:extLst>
              <c:ext xmlns:c16="http://schemas.microsoft.com/office/drawing/2014/chart" uri="{C3380CC4-5D6E-409C-BE32-E72D297353CC}">
                <c16:uniqueId val="{00000001-E8C8-4454-8AA3-47427CC38D85}"/>
              </c:ext>
            </c:extLst>
          </c:dPt>
          <c:dPt>
            <c:idx val="1"/>
            <c:invertIfNegative val="0"/>
            <c:bubble3D val="0"/>
            <c:spPr>
              <a:solidFill>
                <a:srgbClr val="009999"/>
              </a:solidFill>
              <a:effectLst/>
            </c:spPr>
            <c:extLst>
              <c:ext xmlns:c16="http://schemas.microsoft.com/office/drawing/2014/chart" uri="{C3380CC4-5D6E-409C-BE32-E72D297353CC}">
                <c16:uniqueId val="{00000003-E8C8-4454-8AA3-47427CC38D85}"/>
              </c:ext>
            </c:extLst>
          </c:dPt>
          <c:dPt>
            <c:idx val="2"/>
            <c:invertIfNegative val="0"/>
            <c:bubble3D val="0"/>
            <c:spPr>
              <a:solidFill>
                <a:srgbClr val="C5BEAB"/>
              </a:solidFill>
              <a:effectLst/>
            </c:spPr>
            <c:extLst>
              <c:ext xmlns:c16="http://schemas.microsoft.com/office/drawing/2014/chart" uri="{C3380CC4-5D6E-409C-BE32-E72D297353CC}">
                <c16:uniqueId val="{00000005-E8C8-4454-8AA3-47427CC38D85}"/>
              </c:ext>
            </c:extLst>
          </c:dPt>
          <c:dPt>
            <c:idx val="3"/>
            <c:invertIfNegative val="0"/>
            <c:bubble3D val="0"/>
            <c:spPr>
              <a:solidFill>
                <a:srgbClr val="B4AB93"/>
              </a:solidFill>
              <a:effectLst/>
            </c:spPr>
            <c:extLst>
              <c:ext xmlns:c16="http://schemas.microsoft.com/office/drawing/2014/chart" uri="{C3380CC4-5D6E-409C-BE32-E72D297353CC}">
                <c16:uniqueId val="{00000007-E8C8-4454-8AA3-47427CC38D85}"/>
              </c:ext>
            </c:extLst>
          </c:dPt>
          <c:dPt>
            <c:idx val="4"/>
            <c:invertIfNegative val="0"/>
            <c:bubble3D val="0"/>
            <c:spPr>
              <a:solidFill>
                <a:srgbClr val="A3987B"/>
              </a:solidFill>
              <a:effectLst/>
            </c:spPr>
            <c:extLst>
              <c:ext xmlns:c16="http://schemas.microsoft.com/office/drawing/2014/chart" uri="{C3380CC4-5D6E-409C-BE32-E72D297353CC}">
                <c16:uniqueId val="{00000009-E8C8-4454-8AA3-47427CC38D85}"/>
              </c:ext>
            </c:extLst>
          </c:dPt>
          <c:dPt>
            <c:idx val="5"/>
            <c:invertIfNegative val="0"/>
            <c:bubble3D val="0"/>
            <c:spPr>
              <a:solidFill>
                <a:srgbClr val="918564"/>
              </a:solidFill>
              <a:effectLst/>
            </c:spPr>
            <c:extLst>
              <c:ext xmlns:c16="http://schemas.microsoft.com/office/drawing/2014/chart" uri="{C3380CC4-5D6E-409C-BE32-E72D297353CC}">
                <c16:uniqueId val="{0000000B-E8C8-4454-8AA3-47427CC38D85}"/>
              </c:ext>
            </c:extLst>
          </c:dPt>
          <c:dPt>
            <c:idx val="6"/>
            <c:invertIfNegative val="0"/>
            <c:bubble3D val="0"/>
            <c:extLst>
              <c:ext xmlns:c16="http://schemas.microsoft.com/office/drawing/2014/chart" uri="{C3380CC4-5D6E-409C-BE32-E72D297353CC}">
                <c16:uniqueId val="{0000000D-E8C8-4454-8AA3-47427CC38D85}"/>
              </c:ext>
            </c:extLst>
          </c:dPt>
          <c:dPt>
            <c:idx val="7"/>
            <c:invertIfNegative val="0"/>
            <c:bubble3D val="0"/>
            <c:spPr>
              <a:solidFill>
                <a:srgbClr val="009999"/>
              </a:solidFill>
              <a:effectLst/>
            </c:spPr>
            <c:extLst>
              <c:ext xmlns:c16="http://schemas.microsoft.com/office/drawing/2014/chart" uri="{C3380CC4-5D6E-409C-BE32-E72D297353CC}">
                <c16:uniqueId val="{0000000F-E8C8-4454-8AA3-47427CC38D85}"/>
              </c:ext>
            </c:extLst>
          </c:dPt>
          <c:dPt>
            <c:idx val="8"/>
            <c:invertIfNegative val="0"/>
            <c:bubble3D val="0"/>
            <c:spPr>
              <a:solidFill>
                <a:srgbClr val="C5BEAB"/>
              </a:solidFill>
              <a:effectLst/>
            </c:spPr>
            <c:extLst>
              <c:ext xmlns:c16="http://schemas.microsoft.com/office/drawing/2014/chart" uri="{C3380CC4-5D6E-409C-BE32-E72D297353CC}">
                <c16:uniqueId val="{00000011-E8C8-4454-8AA3-47427CC38D85}"/>
              </c:ext>
            </c:extLst>
          </c:dPt>
          <c:dPt>
            <c:idx val="9"/>
            <c:invertIfNegative val="0"/>
            <c:bubble3D val="0"/>
            <c:spPr>
              <a:solidFill>
                <a:srgbClr val="B4AB93"/>
              </a:solidFill>
              <a:effectLst/>
            </c:spPr>
            <c:extLst>
              <c:ext xmlns:c16="http://schemas.microsoft.com/office/drawing/2014/chart" uri="{C3380CC4-5D6E-409C-BE32-E72D297353CC}">
                <c16:uniqueId val="{00000013-E8C8-4454-8AA3-47427CC38D85}"/>
              </c:ext>
            </c:extLst>
          </c:dPt>
          <c:cat>
            <c:strRef>
              <c:f>Sheet1!$A$2:$A$11</c:f>
              <c:strCache>
                <c:ptCount val="10"/>
                <c:pt idx="0">
                  <c:v>Steel</c:v>
                </c:pt>
                <c:pt idx="1">
                  <c:v>Transport</c:v>
                </c:pt>
                <c:pt idx="2">
                  <c:v>Mineral</c:v>
                </c:pt>
                <c:pt idx="3">
                  <c:v>Hazardous</c:v>
                </c:pt>
                <c:pt idx="4">
                  <c:v>Waste</c:v>
                </c:pt>
                <c:pt idx="5">
                  <c:v>Aluminium</c:v>
                </c:pt>
                <c:pt idx="6">
                  <c:v>Metal</c:v>
                </c:pt>
                <c:pt idx="7">
                  <c:v>Electricity</c:v>
                </c:pt>
                <c:pt idx="8">
                  <c:v>Flight</c:v>
                </c:pt>
                <c:pt idx="9">
                  <c:v>Diesel</c:v>
                </c:pt>
              </c:strCache>
            </c:strRef>
          </c:cat>
          <c:val>
            <c:numRef>
              <c:f>Sheet1!$B$2:$B$11</c:f>
              <c:numCache>
                <c:formatCode>_ * #\ ##0.00_ ;_ * \-#\ ##0.00_ ;_ * "-"??_ ;_ @_ </c:formatCode>
                <c:ptCount val="10"/>
                <c:pt idx="0">
                  <c:v>9.0190000000000001</c:v>
                </c:pt>
                <c:pt idx="1">
                  <c:v>19.784079999999996</c:v>
                </c:pt>
                <c:pt idx="2">
                  <c:v>26.257628174400001</c:v>
                </c:pt>
                <c:pt idx="3">
                  <c:v>31.455477385759991</c:v>
                </c:pt>
                <c:pt idx="4">
                  <c:v>58.200971651939994</c:v>
                </c:pt>
                <c:pt idx="5">
                  <c:v>71.601799999999997</c:v>
                </c:pt>
                <c:pt idx="6">
                  <c:v>85.476050000000001</c:v>
                </c:pt>
                <c:pt idx="7">
                  <c:v>105.84311326218</c:v>
                </c:pt>
                <c:pt idx="8">
                  <c:v>136.16470000000001</c:v>
                </c:pt>
                <c:pt idx="9">
                  <c:v>152.310170196</c:v>
                </c:pt>
              </c:numCache>
            </c:numRef>
          </c:val>
          <c:extLst>
            <c:ext xmlns:c16="http://schemas.microsoft.com/office/drawing/2014/chart" uri="{C3380CC4-5D6E-409C-BE32-E72D297353CC}">
              <c16:uniqueId val="{00000014-E8C8-4454-8AA3-47427CC38D85}"/>
            </c:ext>
          </c:extLst>
        </c:ser>
        <c:dLbls>
          <c:showLegendKey val="0"/>
          <c:showVal val="0"/>
          <c:showCatName val="0"/>
          <c:showSerName val="0"/>
          <c:showPercent val="0"/>
          <c:showBubbleSize val="0"/>
        </c:dLbls>
        <c:gapWidth val="150"/>
        <c:axId val="2094734554"/>
        <c:axId val="2094734552"/>
      </c:barChart>
      <c:catAx>
        <c:axId val="2094734554"/>
        <c:scaling>
          <c:orientation val="minMax"/>
        </c:scaling>
        <c:delete val="0"/>
        <c:axPos val="l"/>
        <c:numFmt formatCode="General" sourceLinked="1"/>
        <c:majorTickMark val="none"/>
        <c:minorTickMark val="none"/>
        <c:tickLblPos val="nextTo"/>
        <c:spPr>
          <a:ln w="6350" cap="flat">
            <a:solidFill>
              <a:srgbClr val="FFAA00"/>
            </a:solidFill>
            <a:prstDash val="solid"/>
            <a:round/>
          </a:ln>
        </c:spPr>
        <c:txPr>
          <a:bodyPr/>
          <a:lstStyle/>
          <a:p>
            <a:pPr>
              <a:defRPr sz="900" b="0" i="0" u="none" strike="noStrike">
                <a:solidFill>
                  <a:srgbClr val="FFAA00"/>
                </a:solidFill>
                <a:latin typeface="Object Sans"/>
              </a:defRPr>
            </a:pPr>
            <a:endParaRPr lang="en-US"/>
          </a:p>
        </c:txPr>
        <c:crossAx val="2094734552"/>
        <c:crosses val="autoZero"/>
        <c:auto val="1"/>
        <c:lblAlgn val="ctr"/>
        <c:lblOffset val="100"/>
        <c:noMultiLvlLbl val="1"/>
      </c:catAx>
      <c:valAx>
        <c:axId val="2094734552"/>
        <c:scaling>
          <c:orientation val="minMax"/>
        </c:scaling>
        <c:delete val="0"/>
        <c:axPos val="b"/>
        <c:majorGridlines>
          <c:spPr>
            <a:ln w="6350" cap="flat">
              <a:solidFill>
                <a:srgbClr val="FFEECC"/>
              </a:solidFill>
              <a:prstDash val="dash"/>
              <a:round/>
            </a:ln>
          </c:spPr>
        </c:majorGridlines>
        <c:numFmt formatCode="###,###,###,###,###,###,###" sourceLinked="0"/>
        <c:majorTickMark val="out"/>
        <c:minorTickMark val="none"/>
        <c:tickLblPos val="low"/>
        <c:spPr>
          <a:ln w="6350" cap="flat">
            <a:solidFill>
              <a:srgbClr val="FFAA00"/>
            </a:solidFill>
            <a:prstDash val="solid"/>
            <a:round/>
          </a:ln>
        </c:spPr>
        <c:txPr>
          <a:bodyPr/>
          <a:lstStyle/>
          <a:p>
            <a:pPr>
              <a:defRPr sz="1200" b="0" i="0" u="none" strike="noStrike">
                <a:solidFill>
                  <a:srgbClr val="FFAA00"/>
                </a:solidFill>
                <a:latin typeface="Object Sans"/>
              </a:defRPr>
            </a:pPr>
            <a:endParaRPr lang="en-US"/>
          </a:p>
        </c:txPr>
        <c:crossAx val="2094734554"/>
        <c:crosses val="autoZero"/>
        <c:crossBetween val="between"/>
      </c:valAx>
      <c:spPr>
        <a:noFill/>
        <a:ln>
          <a:noFill/>
        </a:ln>
        <a:effectLst/>
      </c:spPr>
    </c:plotArea>
    <c:plotVisOnly val="1"/>
    <c:dispBlanksAs val="span"/>
    <c:showDLblsOverMax val="1"/>
  </c:chart>
  <c:spPr>
    <a:noFill/>
    <a:ln>
      <a:noFill/>
    </a:ln>
    <a:effectLst/>
  </c:sp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628540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name="Slide 1">
    <p:bg>
      <p:bgPr>
        <a:solidFill>
          <a:srgbClr val="0A1D21"/>
        </a:solidFill>
        <a:effectLst/>
      </p:bgPr>
    </p:bg>
    <p:spTree>
      <p:nvGrpSpPr>
        <p:cNvPr id="1" name=""/>
        <p:cNvGrpSpPr/>
        <p:nvPr/>
      </p:nvGrpSpPr>
      <p:grpSpPr>
        <a:xfrm>
          <a:off x="0" y="0"/>
          <a:ext cx="0" cy="0"/>
          <a:chOff x="0" y="0"/>
          <a:chExt cx="0" cy="0"/>
        </a:xfrm>
      </p:grpSpPr>
      <p:pic>
        <p:nvPicPr>
          <p:cNvPr id="3" name="Image 0" descr="https://pitch-assets-ccb95893-de3f-4266-973c-20049231b248.s3.eu-west-1.amazonaws.com/e4a703d3-c42b-4683-847f-a19e696b43ec?pitch-bytes=666102&amp;pitch-content-type=image%2Fpng"/>
          <p:cNvPicPr>
            <a:picLocks noChangeAspect="1"/>
          </p:cNvPicPr>
          <p:nvPr/>
        </p:nvPicPr>
        <p:blipFill>
          <a:blip r:embed="rId3"/>
          <a:srcRect/>
          <a:stretch/>
        </p:blipFill>
        <p:spPr>
          <a:xfrm>
            <a:off x="0" y="0"/>
            <a:ext cx="9144000" cy="5143500"/>
          </a:xfrm>
          <a:prstGeom prst="rect">
            <a:avLst/>
          </a:prstGeom>
        </p:spPr>
      </p:pic>
      <p:pic>
        <p:nvPicPr>
          <p:cNvPr id="4" name="Image 1" descr="https://pitch-assets-ccb95893-de3f-4266-973c-20049231b248.s3.eu-west-1.amazonaws.com/209543ea-24ca-4634-83ac-0203b9096816?pitch-bytes=18163&amp;pitch-content-type=image%2Fpng"/>
          <p:cNvPicPr>
            <a:picLocks noChangeAspect="1"/>
          </p:cNvPicPr>
          <p:nvPr/>
        </p:nvPicPr>
        <p:blipFill>
          <a:blip r:embed="rId4"/>
          <a:srcRect/>
          <a:stretch/>
        </p:blipFill>
        <p:spPr>
          <a:xfrm>
            <a:off x="476250" y="257175"/>
            <a:ext cx="1429582" cy="263414"/>
          </a:xfrm>
          <a:prstGeom prst="rect">
            <a:avLst/>
          </a:prstGeom>
        </p:spPr>
      </p:pic>
      <p:sp>
        <p:nvSpPr>
          <p:cNvPr id="5" name="Text 0"/>
          <p:cNvSpPr/>
          <p:nvPr/>
        </p:nvSpPr>
        <p:spPr>
          <a:xfrm>
            <a:off x="476250" y="1177702"/>
            <a:ext cx="7265677" cy="1005818"/>
          </a:xfrm>
          <a:prstGeom prst="rect">
            <a:avLst/>
          </a:prstGeom>
          <a:noFill/>
          <a:ln/>
        </p:spPr>
        <p:txBody>
          <a:bodyPr wrap="square" lIns="0" tIns="0" rIns="0" bIns="0" rtlCol="0" anchor="t"/>
          <a:lstStyle/>
          <a:p>
            <a:pPr algn="l">
              <a:lnSpc>
                <a:spcPts val="4950"/>
              </a:lnSpc>
            </a:pPr>
            <a:r>
              <a:rPr lang="en-US" sz="4500" b="1" kern="0" spc="-168" dirty="0">
                <a:solidFill>
                  <a:srgbClr val="FAFAFC"/>
                </a:solidFill>
                <a:latin typeface="Object Sans" pitchFamily="34" charset="0"/>
                <a:ea typeface="Object Sans" pitchFamily="34" charset="-122"/>
                <a:cs typeface="Object Sans" pitchFamily="34" charset="-120"/>
              </a:rPr>
              <a:t>Carbon Account Report</a:t>
            </a:r>
            <a:endParaRPr lang="en-US" sz="1350" dirty="0"/>
          </a:p>
          <a:p>
            <a:pPr algn="l">
              <a:lnSpc>
                <a:spcPts val="2970"/>
              </a:lnSpc>
            </a:pPr>
            <a:r>
              <a:rPr lang="en-US" sz="2700" b="1" kern="0" spc="-168" dirty="0">
                <a:solidFill>
                  <a:srgbClr val="FAFAFC"/>
                </a:solidFill>
                <a:latin typeface="Object Sans" pitchFamily="34" charset="0"/>
                <a:ea typeface="Object Sans" pitchFamily="34" charset="-122"/>
                <a:cs typeface="Object Sans" pitchFamily="34" charset="-120"/>
              </a:rPr>
              <a:t>2025</a:t>
            </a:r>
            <a:endParaRPr lang="en-US" sz="1350" dirty="0"/>
          </a:p>
        </p:txBody>
      </p:sp>
      <p:sp>
        <p:nvSpPr>
          <p:cNvPr id="6" name="Text 1"/>
          <p:cNvSpPr/>
          <p:nvPr/>
        </p:nvSpPr>
        <p:spPr>
          <a:xfrm>
            <a:off x="476250" y="4724400"/>
            <a:ext cx="457176" cy="142540"/>
          </a:xfrm>
          <a:prstGeom prst="rect">
            <a:avLst/>
          </a:prstGeom>
          <a:noFill/>
          <a:ln/>
        </p:spPr>
        <p:txBody>
          <a:bodyPr wrap="none" lIns="0" tIns="0" rIns="0" bIns="0" rtlCol="0" anchor="t">
            <a:spAutoFit/>
          </a:bodyPr>
          <a:lstStyle/>
          <a:p>
            <a:pPr algn="l">
              <a:lnSpc>
                <a:spcPts val="1200"/>
              </a:lnSpc>
            </a:pPr>
            <a:r>
              <a:rPr lang="en-US" sz="800" b="1" kern="0" spc="-36" dirty="0">
                <a:solidFill>
                  <a:srgbClr val="FAFAFC"/>
                </a:solidFill>
                <a:latin typeface="Object Sans" pitchFamily="34" charset="0"/>
                <a:ea typeface="Object Sans" pitchFamily="34" charset="-122"/>
                <a:cs typeface="Object Sans" pitchFamily="34" charset="-120"/>
              </a:rPr>
              <a:t>March 2026</a:t>
            </a:r>
            <a:endParaRPr lang="en-US" sz="750" dirty="0"/>
          </a:p>
        </p:txBody>
      </p:sp>
      <p:pic>
        <p:nvPicPr>
          <p:cNvPr id="7" name="Image 2" descr="https://pitch-assets-ccb95893-de3f-4266-973c-20049231b248.s3.eu-west-1.amazonaws.com/e4f63d8f-16dc-43b3-92ec-c763819367a5?pitch-bytes=2825&amp;pitch-content-type=image%2Fsvg%2Bxml"/>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1254193" y="4677884"/>
            <a:ext cx="1098758" cy="241727"/>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bg>
      <p:bgPr>
        <a:solidFill>
          <a:srgbClr val="0A1D21"/>
        </a:solidFill>
        <a:effectLst/>
      </p:bgPr>
    </p:bg>
    <p:spTree>
      <p:nvGrpSpPr>
        <p:cNvPr id="1" name=""/>
        <p:cNvGrpSpPr/>
        <p:nvPr/>
      </p:nvGrpSpPr>
      <p:grpSpPr>
        <a:xfrm>
          <a:off x="0" y="0"/>
          <a:ext cx="0" cy="0"/>
          <a:chOff x="0" y="0"/>
          <a:chExt cx="0" cy="0"/>
        </a:xfrm>
      </p:grpSpPr>
      <p:sp>
        <p:nvSpPr>
          <p:cNvPr id="3" name="Text 0"/>
          <p:cNvSpPr/>
          <p:nvPr/>
        </p:nvSpPr>
        <p:spPr>
          <a:xfrm>
            <a:off x="3148801" y="301277"/>
            <a:ext cx="2912079" cy="281616"/>
          </a:xfrm>
          <a:prstGeom prst="rect">
            <a:avLst/>
          </a:prstGeom>
          <a:noFill/>
          <a:ln/>
        </p:spPr>
        <p:txBody>
          <a:bodyPr wrap="none" lIns="0" tIns="0" rIns="0" bIns="0" rtlCol="0" anchor="t">
            <a:spAutoFit/>
          </a:bodyPr>
          <a:lstStyle/>
          <a:p>
            <a:pPr algn="l">
              <a:lnSpc>
                <a:spcPts val="2400"/>
              </a:lnSpc>
            </a:pPr>
            <a:r>
              <a:rPr lang="en-US" sz="1500" b="1" dirty="0">
                <a:solidFill>
                  <a:srgbClr val="FFAA00"/>
                </a:solidFill>
                <a:latin typeface="Object Sans" pitchFamily="34" charset="0"/>
                <a:ea typeface="Object Sans" pitchFamily="34" charset="-122"/>
                <a:cs typeface="Object Sans" pitchFamily="34" charset="-120"/>
              </a:rPr>
              <a:t>CO2e emissions in 2021-2025, tCO2e</a:t>
            </a:r>
            <a:endParaRPr lang="en-US" sz="1500" dirty="0"/>
          </a:p>
        </p:txBody>
      </p:sp>
      <p:pic>
        <p:nvPicPr>
          <p:cNvPr id="4" name="Image 0" descr="https://pitch-assets-ccb95893-de3f-4266-973c-20049231b248.s3.eu-west-1.amazonaws.com/c66725a4-e510-40e7-a91a-513a7e4d9cb9?pitch-bytes=44596&amp;pitch-content-type=image%2Fpng"/>
          <p:cNvPicPr>
            <a:picLocks noChangeAspect="1"/>
          </p:cNvPicPr>
          <p:nvPr/>
        </p:nvPicPr>
        <p:blipFill>
          <a:blip r:embed="rId3"/>
          <a:srcRect/>
          <a:stretch/>
        </p:blipFill>
        <p:spPr>
          <a:xfrm>
            <a:off x="476250" y="4629150"/>
            <a:ext cx="255208" cy="255208"/>
          </a:xfrm>
          <a:prstGeom prst="rect">
            <a:avLst/>
          </a:prstGeom>
        </p:spPr>
      </p:pic>
      <p:graphicFrame>
        <p:nvGraphicFramePr>
          <p:cNvPr id="2" name="Table 0"/>
          <p:cNvGraphicFramePr>
            <a:graphicFrameLocks noGrp="1"/>
          </p:cNvGraphicFramePr>
          <p:nvPr>
            <p:extLst>
              <p:ext uri="{D42A27DB-BD31-4B8C-83A1-F6EECF244321}">
                <p14:modId xmlns:p14="http://schemas.microsoft.com/office/powerpoint/2010/main" val="1582614718"/>
              </p:ext>
            </p:extLst>
          </p:nvPr>
        </p:nvGraphicFramePr>
        <p:xfrm>
          <a:off x="786292" y="608149"/>
          <a:ext cx="7811910" cy="4381500"/>
        </p:xfrm>
        <a:graphic>
          <a:graphicData uri="http://schemas.openxmlformats.org/drawingml/2006/table">
            <a:tbl>
              <a:tblPr/>
              <a:tblGrid>
                <a:gridCol w="902039">
                  <a:extLst>
                    <a:ext uri="{9D8B030D-6E8A-4147-A177-3AD203B41FA5}">
                      <a16:colId xmlns:a16="http://schemas.microsoft.com/office/drawing/2014/main" val="20000"/>
                    </a:ext>
                  </a:extLst>
                </a:gridCol>
                <a:gridCol w="2248959">
                  <a:extLst>
                    <a:ext uri="{9D8B030D-6E8A-4147-A177-3AD203B41FA5}">
                      <a16:colId xmlns:a16="http://schemas.microsoft.com/office/drawing/2014/main" val="20001"/>
                    </a:ext>
                  </a:extLst>
                </a:gridCol>
                <a:gridCol w="932196">
                  <a:extLst>
                    <a:ext uri="{9D8B030D-6E8A-4147-A177-3AD203B41FA5}">
                      <a16:colId xmlns:a16="http://schemas.microsoft.com/office/drawing/2014/main" val="20002"/>
                    </a:ext>
                  </a:extLst>
                </a:gridCol>
                <a:gridCol w="932195">
                  <a:extLst>
                    <a:ext uri="{9D8B030D-6E8A-4147-A177-3AD203B41FA5}">
                      <a16:colId xmlns:a16="http://schemas.microsoft.com/office/drawing/2014/main" val="20003"/>
                    </a:ext>
                  </a:extLst>
                </a:gridCol>
                <a:gridCol w="932195">
                  <a:extLst>
                    <a:ext uri="{9D8B030D-6E8A-4147-A177-3AD203B41FA5}">
                      <a16:colId xmlns:a16="http://schemas.microsoft.com/office/drawing/2014/main" val="20004"/>
                    </a:ext>
                  </a:extLst>
                </a:gridCol>
                <a:gridCol w="932163">
                  <a:extLst>
                    <a:ext uri="{9D8B030D-6E8A-4147-A177-3AD203B41FA5}">
                      <a16:colId xmlns:a16="http://schemas.microsoft.com/office/drawing/2014/main" val="20005"/>
                    </a:ext>
                  </a:extLst>
                </a:gridCol>
                <a:gridCol w="932163">
                  <a:extLst>
                    <a:ext uri="{9D8B030D-6E8A-4147-A177-3AD203B41FA5}">
                      <a16:colId xmlns:a16="http://schemas.microsoft.com/office/drawing/2014/main" val="57790895"/>
                    </a:ext>
                  </a:extLst>
                </a:gridCol>
              </a:tblGrid>
              <a:tr h="293340">
                <a:tc>
                  <a:txBody>
                    <a:bodyPr/>
                    <a:lstStyle/>
                    <a:p>
                      <a:pPr algn="l"/>
                      <a:endParaRPr lang="en-US" sz="1050" dirty="0">
                        <a:latin typeface="Object Sans" charset="0"/>
                        <a:ea typeface="Object Sans" charset="0"/>
                        <a:cs typeface="Object Sans" charset="0"/>
                      </a:endParaRPr>
                    </a:p>
                  </a:txBody>
                  <a:tcPr marL="66675" marR="66675" marT="66675" marB="66675">
                    <a:lnL w="9525" cap="flat" cmpd="sng" algn="ctr">
                      <a:solidFill>
                        <a:srgbClr val="2B2A35">
                          <a:alpha val="10000"/>
                        </a:srgbClr>
                      </a:solidFill>
                      <a:prstDash val="solid"/>
                      <a:round/>
                      <a:headEnd type="none" w="med" len="med"/>
                      <a:tailEnd type="none" w="med" len="med"/>
                    </a:lnL>
                    <a:lnR w="9525" cap="flat" cmpd="sng" algn="ctr">
                      <a:solidFill>
                        <a:srgbClr val="2B2A35">
                          <a:alpha val="10000"/>
                        </a:srgbClr>
                      </a:solidFill>
                      <a:prstDash val="solid"/>
                      <a:round/>
                      <a:headEnd type="none" w="med" len="med"/>
                      <a:tailEnd type="none" w="med" len="med"/>
                    </a:lnR>
                    <a:lnT w="9525" cap="flat" cmpd="sng" algn="ctr">
                      <a:solidFill>
                        <a:srgbClr val="2B2A35">
                          <a:alpha val="10000"/>
                        </a:srgbClr>
                      </a:solidFill>
                      <a:prstDash val="solid"/>
                      <a:round/>
                      <a:headEnd type="none" w="med" len="med"/>
                      <a:tailEnd type="none" w="med" len="med"/>
                    </a:lnT>
                    <a:lnB w="9525" cap="flat" cmpd="sng" algn="ctr">
                      <a:solidFill>
                        <a:srgbClr val="2B2A35">
                          <a:alpha val="10000"/>
                        </a:srgbClr>
                      </a:solidFill>
                      <a:prstDash val="solid"/>
                      <a:round/>
                      <a:headEnd type="none" w="med" len="med"/>
                      <a:tailEnd type="none" w="med" len="med"/>
                    </a:lnB>
                    <a:solidFill>
                      <a:srgbClr val="0A1D21"/>
                    </a:solidFill>
                  </a:tcPr>
                </a:tc>
                <a:tc>
                  <a:txBody>
                    <a:bodyPr/>
                    <a:lstStyle/>
                    <a:p>
                      <a:pPr algn="l"/>
                      <a:endParaRPr lang="en-US" sz="1050" dirty="0">
                        <a:latin typeface="Object Sans" charset="0"/>
                        <a:ea typeface="Object Sans" charset="0"/>
                        <a:cs typeface="Object Sans" charset="0"/>
                      </a:endParaRPr>
                    </a:p>
                  </a:txBody>
                  <a:tcPr marL="66675" marR="66675" marT="66675" marB="66675">
                    <a:lnL w="9525" cap="flat" cmpd="sng" algn="ctr">
                      <a:solidFill>
                        <a:srgbClr val="2B2A35">
                          <a:alpha val="10000"/>
                        </a:srgbClr>
                      </a:solidFill>
                      <a:prstDash val="solid"/>
                      <a:round/>
                      <a:headEnd type="none" w="med" len="med"/>
                      <a:tailEnd type="none" w="med" len="med"/>
                    </a:lnL>
                    <a:lnR w="9525" cap="flat" cmpd="sng" algn="ctr">
                      <a:solidFill>
                        <a:srgbClr val="2B2A35">
                          <a:alpha val="10000"/>
                        </a:srgbClr>
                      </a:solidFill>
                      <a:prstDash val="solid"/>
                      <a:round/>
                      <a:headEnd type="none" w="med" len="med"/>
                      <a:tailEnd type="none" w="med" len="med"/>
                    </a:lnR>
                    <a:lnT w="9525" cap="flat" cmpd="sng" algn="ctr">
                      <a:solidFill>
                        <a:srgbClr val="2B2A35">
                          <a:alpha val="10000"/>
                        </a:srgbClr>
                      </a:solidFill>
                      <a:prstDash val="solid"/>
                      <a:round/>
                      <a:headEnd type="none" w="med" len="med"/>
                      <a:tailEnd type="none" w="med" len="med"/>
                    </a:lnT>
                    <a:lnB w="9525" cap="flat" cmpd="sng" algn="ctr">
                      <a:solidFill>
                        <a:srgbClr val="2B2A35">
                          <a:alpha val="10000"/>
                        </a:srgbClr>
                      </a:solidFill>
                      <a:prstDash val="solid"/>
                      <a:round/>
                      <a:headEnd type="none" w="med" len="med"/>
                      <a:tailEnd type="none" w="med" len="med"/>
                    </a:lnB>
                    <a:solidFill>
                      <a:srgbClr val="0A1D21"/>
                    </a:solidFill>
                  </a:tcPr>
                </a:tc>
                <a:tc>
                  <a:txBody>
                    <a:bodyPr/>
                    <a:lstStyle/>
                    <a:p>
                      <a:pPr algn="r"/>
                      <a:r>
                        <a:rPr lang="en-US" sz="1100" b="1" dirty="0">
                          <a:solidFill>
                            <a:srgbClr val="FFAA00"/>
                          </a:solidFill>
                          <a:latin typeface="Object Sans" pitchFamily="34" charset="0"/>
                          <a:ea typeface="Object Sans" pitchFamily="34" charset="-122"/>
                          <a:cs typeface="Object Sans" pitchFamily="34" charset="-120"/>
                        </a:rPr>
                        <a:t>2021</a:t>
                      </a:r>
                      <a:endParaRPr lang="en-US" sz="1050" dirty="0">
                        <a:latin typeface="Object Sans" charset="0"/>
                        <a:ea typeface="Object Sans" charset="0"/>
                        <a:cs typeface="Object Sans" charset="0"/>
                      </a:endParaRPr>
                    </a:p>
                  </a:txBody>
                  <a:tcPr marL="66675" marR="66675" marT="66675" marB="66675">
                    <a:lnL w="9525" cap="flat" cmpd="sng" algn="ctr">
                      <a:solidFill>
                        <a:srgbClr val="2B2A35">
                          <a:alpha val="10000"/>
                        </a:srgbClr>
                      </a:solidFill>
                      <a:prstDash val="solid"/>
                      <a:round/>
                      <a:headEnd type="none" w="med" len="med"/>
                      <a:tailEnd type="none" w="med" len="med"/>
                    </a:lnL>
                    <a:lnR w="9525" cap="flat" cmpd="sng" algn="ctr">
                      <a:solidFill>
                        <a:srgbClr val="2B2A35">
                          <a:alpha val="10000"/>
                        </a:srgbClr>
                      </a:solidFill>
                      <a:prstDash val="solid"/>
                      <a:round/>
                      <a:headEnd type="none" w="med" len="med"/>
                      <a:tailEnd type="none" w="med" len="med"/>
                    </a:lnR>
                    <a:lnT w="9525" cap="flat" cmpd="sng" algn="ctr">
                      <a:solidFill>
                        <a:srgbClr val="2B2A35">
                          <a:alpha val="10000"/>
                        </a:srgbClr>
                      </a:solidFill>
                      <a:prstDash val="solid"/>
                      <a:round/>
                      <a:headEnd type="none" w="med" len="med"/>
                      <a:tailEnd type="none" w="med" len="med"/>
                    </a:lnT>
                    <a:lnB w="9525" cap="flat" cmpd="sng" algn="ctr">
                      <a:solidFill>
                        <a:srgbClr val="2B2A35">
                          <a:alpha val="10000"/>
                        </a:srgbClr>
                      </a:solidFill>
                      <a:prstDash val="solid"/>
                      <a:round/>
                      <a:headEnd type="none" w="med" len="med"/>
                      <a:tailEnd type="none" w="med" len="med"/>
                    </a:lnB>
                    <a:solidFill>
                      <a:srgbClr val="0A1D21"/>
                    </a:solidFill>
                  </a:tcPr>
                </a:tc>
                <a:tc>
                  <a:txBody>
                    <a:bodyPr/>
                    <a:lstStyle/>
                    <a:p>
                      <a:pPr algn="r"/>
                      <a:r>
                        <a:rPr lang="en-US" sz="1100" b="1" dirty="0">
                          <a:solidFill>
                            <a:srgbClr val="FFAA00"/>
                          </a:solidFill>
                          <a:latin typeface="Object Sans" pitchFamily="34" charset="0"/>
                          <a:ea typeface="Object Sans" pitchFamily="34" charset="-122"/>
                          <a:cs typeface="Object Sans" pitchFamily="34" charset="-120"/>
                        </a:rPr>
                        <a:t>2022</a:t>
                      </a:r>
                      <a:endParaRPr lang="en-US" sz="1050" dirty="0">
                        <a:latin typeface="Object Sans" charset="0"/>
                        <a:ea typeface="Object Sans" charset="0"/>
                        <a:cs typeface="Object Sans" charset="0"/>
                      </a:endParaRPr>
                    </a:p>
                  </a:txBody>
                  <a:tcPr marL="66675" marR="66675" marT="66675" marB="66675">
                    <a:lnL w="9525" cap="flat" cmpd="sng" algn="ctr">
                      <a:solidFill>
                        <a:srgbClr val="2B2A35">
                          <a:alpha val="10000"/>
                        </a:srgbClr>
                      </a:solidFill>
                      <a:prstDash val="solid"/>
                      <a:round/>
                      <a:headEnd type="none" w="med" len="med"/>
                      <a:tailEnd type="none" w="med" len="med"/>
                    </a:lnL>
                    <a:lnR w="9525" cap="flat" cmpd="sng" algn="ctr">
                      <a:solidFill>
                        <a:srgbClr val="2B2A35">
                          <a:alpha val="10000"/>
                        </a:srgbClr>
                      </a:solidFill>
                      <a:prstDash val="solid"/>
                      <a:round/>
                      <a:headEnd type="none" w="med" len="med"/>
                      <a:tailEnd type="none" w="med" len="med"/>
                    </a:lnR>
                    <a:lnT w="9525" cap="flat" cmpd="sng" algn="ctr">
                      <a:solidFill>
                        <a:srgbClr val="2B2A35">
                          <a:alpha val="10000"/>
                        </a:srgbClr>
                      </a:solidFill>
                      <a:prstDash val="solid"/>
                      <a:round/>
                      <a:headEnd type="none" w="med" len="med"/>
                      <a:tailEnd type="none" w="med" len="med"/>
                    </a:lnT>
                    <a:lnB w="9525" cap="flat" cmpd="sng" algn="ctr">
                      <a:solidFill>
                        <a:srgbClr val="2B2A35">
                          <a:alpha val="10000"/>
                        </a:srgbClr>
                      </a:solidFill>
                      <a:prstDash val="solid"/>
                      <a:round/>
                      <a:headEnd type="none" w="med" len="med"/>
                      <a:tailEnd type="none" w="med" len="med"/>
                    </a:lnB>
                    <a:solidFill>
                      <a:srgbClr val="0A1D21"/>
                    </a:solidFill>
                  </a:tcPr>
                </a:tc>
                <a:tc>
                  <a:txBody>
                    <a:bodyPr/>
                    <a:lstStyle/>
                    <a:p>
                      <a:pPr algn="r"/>
                      <a:r>
                        <a:rPr lang="en-US" sz="1100" b="1" dirty="0">
                          <a:solidFill>
                            <a:srgbClr val="FFAA00"/>
                          </a:solidFill>
                          <a:latin typeface="Object Sans" pitchFamily="34" charset="0"/>
                          <a:ea typeface="Object Sans" pitchFamily="34" charset="-122"/>
                          <a:cs typeface="Object Sans" pitchFamily="34" charset="-120"/>
                        </a:rPr>
                        <a:t>2023</a:t>
                      </a:r>
                      <a:endParaRPr lang="en-US" sz="1050" dirty="0">
                        <a:latin typeface="Object Sans" charset="0"/>
                        <a:ea typeface="Object Sans" charset="0"/>
                        <a:cs typeface="Object Sans" charset="0"/>
                      </a:endParaRPr>
                    </a:p>
                  </a:txBody>
                  <a:tcPr marL="66675" marR="66675" marT="66675" marB="66675">
                    <a:lnL w="9525" cap="flat" cmpd="sng" algn="ctr">
                      <a:solidFill>
                        <a:srgbClr val="2B2A35">
                          <a:alpha val="10000"/>
                        </a:srgbClr>
                      </a:solidFill>
                      <a:prstDash val="solid"/>
                      <a:round/>
                      <a:headEnd type="none" w="med" len="med"/>
                      <a:tailEnd type="none" w="med" len="med"/>
                    </a:lnL>
                    <a:lnR w="9525" cap="flat" cmpd="sng" algn="ctr">
                      <a:solidFill>
                        <a:srgbClr val="2B2A35">
                          <a:alpha val="10000"/>
                        </a:srgbClr>
                      </a:solidFill>
                      <a:prstDash val="solid"/>
                      <a:round/>
                      <a:headEnd type="none" w="med" len="med"/>
                      <a:tailEnd type="none" w="med" len="med"/>
                    </a:lnR>
                    <a:lnT w="9525" cap="flat" cmpd="sng" algn="ctr">
                      <a:solidFill>
                        <a:srgbClr val="2B2A35">
                          <a:alpha val="10000"/>
                        </a:srgbClr>
                      </a:solidFill>
                      <a:prstDash val="solid"/>
                      <a:round/>
                      <a:headEnd type="none" w="med" len="med"/>
                      <a:tailEnd type="none" w="med" len="med"/>
                    </a:lnT>
                    <a:lnB w="9525" cap="flat" cmpd="sng" algn="ctr">
                      <a:solidFill>
                        <a:srgbClr val="2B2A35">
                          <a:alpha val="10000"/>
                        </a:srgbClr>
                      </a:solidFill>
                      <a:prstDash val="solid"/>
                      <a:round/>
                      <a:headEnd type="none" w="med" len="med"/>
                      <a:tailEnd type="none" w="med" len="med"/>
                    </a:lnB>
                    <a:solidFill>
                      <a:srgbClr val="0A1D21"/>
                    </a:solidFill>
                  </a:tcPr>
                </a:tc>
                <a:tc>
                  <a:txBody>
                    <a:bodyPr/>
                    <a:lstStyle/>
                    <a:p>
                      <a:pPr algn="r"/>
                      <a:r>
                        <a:rPr lang="en-US" sz="1100" b="1" dirty="0">
                          <a:solidFill>
                            <a:srgbClr val="FFAA00"/>
                          </a:solidFill>
                          <a:latin typeface="Object Sans" pitchFamily="34" charset="0"/>
                          <a:ea typeface="Object Sans" pitchFamily="34" charset="-122"/>
                          <a:cs typeface="Object Sans" pitchFamily="34" charset="-120"/>
                        </a:rPr>
                        <a:t>2024</a:t>
                      </a:r>
                      <a:endParaRPr lang="en-US" sz="1050" dirty="0">
                        <a:latin typeface="Object Sans" charset="0"/>
                        <a:ea typeface="Object Sans" charset="0"/>
                        <a:cs typeface="Object Sans" charset="0"/>
                      </a:endParaRPr>
                    </a:p>
                  </a:txBody>
                  <a:tcPr marL="66675" marR="66675" marT="66675" marB="66675">
                    <a:lnL w="9525" cap="flat" cmpd="sng" algn="ctr">
                      <a:solidFill>
                        <a:srgbClr val="2B2A35">
                          <a:alpha val="10000"/>
                        </a:srgbClr>
                      </a:solidFill>
                      <a:prstDash val="solid"/>
                      <a:round/>
                      <a:headEnd type="none" w="med" len="med"/>
                      <a:tailEnd type="none" w="med" len="med"/>
                    </a:lnL>
                    <a:lnR w="9525" cap="flat" cmpd="sng" algn="ctr">
                      <a:solidFill>
                        <a:srgbClr val="2B2A35">
                          <a:alpha val="10000"/>
                        </a:srgbClr>
                      </a:solidFill>
                      <a:prstDash val="solid"/>
                      <a:round/>
                      <a:headEnd type="none" w="med" len="med"/>
                      <a:tailEnd type="none" w="med" len="med"/>
                    </a:lnR>
                    <a:lnT w="9525" cap="flat" cmpd="sng" algn="ctr">
                      <a:solidFill>
                        <a:srgbClr val="2B2A35">
                          <a:alpha val="10000"/>
                        </a:srgbClr>
                      </a:solidFill>
                      <a:prstDash val="solid"/>
                      <a:round/>
                      <a:headEnd type="none" w="med" len="med"/>
                      <a:tailEnd type="none" w="med" len="med"/>
                    </a:lnT>
                    <a:lnB w="9525" cap="flat" cmpd="sng" algn="ctr">
                      <a:solidFill>
                        <a:srgbClr val="2B2A35">
                          <a:alpha val="10000"/>
                        </a:srgbClr>
                      </a:solidFill>
                      <a:prstDash val="solid"/>
                      <a:round/>
                      <a:headEnd type="none" w="med" len="med"/>
                      <a:tailEnd type="none" w="med" len="med"/>
                    </a:lnB>
                    <a:solidFill>
                      <a:srgbClr val="0A1D21"/>
                    </a:solidFill>
                  </a:tcPr>
                </a:tc>
                <a:tc>
                  <a:txBody>
                    <a:bodyPr/>
                    <a:lstStyle/>
                    <a:p>
                      <a:pPr algn="r"/>
                      <a:r>
                        <a:rPr lang="en-US" sz="1100" b="1" kern="1200" dirty="0">
                          <a:solidFill>
                            <a:srgbClr val="FFAA00"/>
                          </a:solidFill>
                          <a:latin typeface="Object Sans" pitchFamily="34" charset="0"/>
                          <a:ea typeface="Object Sans" pitchFamily="34" charset="-122"/>
                          <a:cs typeface="Object Sans" charset="0"/>
                        </a:rPr>
                        <a:t>2025</a:t>
                      </a:r>
                    </a:p>
                  </a:txBody>
                  <a:tcPr marL="66675" marR="66675" marT="66675" marB="66675">
                    <a:lnL w="9525" cap="flat" cmpd="sng" algn="ctr">
                      <a:solidFill>
                        <a:srgbClr val="2B2A35">
                          <a:alpha val="10000"/>
                        </a:srgbClr>
                      </a:solidFill>
                      <a:prstDash val="solid"/>
                      <a:round/>
                      <a:headEnd type="none" w="med" len="med"/>
                      <a:tailEnd type="none" w="med" len="med"/>
                    </a:lnL>
                    <a:lnR w="9525" cap="flat" cmpd="sng" algn="ctr">
                      <a:solidFill>
                        <a:srgbClr val="2B2A35">
                          <a:alpha val="10000"/>
                        </a:srgbClr>
                      </a:solidFill>
                      <a:prstDash val="solid"/>
                      <a:round/>
                      <a:headEnd type="none" w="med" len="med"/>
                      <a:tailEnd type="none" w="med" len="med"/>
                    </a:lnR>
                    <a:lnT w="9525" cap="flat" cmpd="sng" algn="ctr">
                      <a:solidFill>
                        <a:srgbClr val="2B2A35">
                          <a:alpha val="10000"/>
                        </a:srgbClr>
                      </a:solidFill>
                      <a:prstDash val="solid"/>
                      <a:round/>
                      <a:headEnd type="none" w="med" len="med"/>
                      <a:tailEnd type="none" w="med" len="med"/>
                    </a:lnT>
                    <a:lnB w="9525" cap="flat" cmpd="sng" algn="ctr">
                      <a:solidFill>
                        <a:srgbClr val="2B2A35">
                          <a:alpha val="10000"/>
                        </a:srgbClr>
                      </a:solidFill>
                      <a:prstDash val="solid"/>
                      <a:round/>
                      <a:headEnd type="none" w="med" len="med"/>
                      <a:tailEnd type="none" w="med" len="med"/>
                    </a:lnB>
                    <a:solidFill>
                      <a:srgbClr val="0A1D21"/>
                    </a:solidFill>
                  </a:tcPr>
                </a:tc>
                <a:extLst>
                  <a:ext uri="{0D108BD9-81ED-4DB2-BD59-A6C34878D82A}">
                    <a16:rowId xmlns:a16="http://schemas.microsoft.com/office/drawing/2014/main" val="10000"/>
                  </a:ext>
                </a:extLst>
              </a:tr>
              <a:tr h="293340">
                <a:tc>
                  <a:txBody>
                    <a:bodyPr/>
                    <a:lstStyle/>
                    <a:p>
                      <a:pPr algn="l"/>
                      <a:r>
                        <a:rPr lang="en-US" sz="1100" dirty="0">
                          <a:solidFill>
                            <a:srgbClr val="FFAA00"/>
                          </a:solidFill>
                          <a:latin typeface="Object Sans" pitchFamily="34" charset="0"/>
                          <a:ea typeface="Object Sans" pitchFamily="34" charset="-122"/>
                          <a:cs typeface="Object Sans" pitchFamily="34" charset="-120"/>
                        </a:rPr>
                        <a:t>Scope 1</a:t>
                      </a:r>
                      <a:endParaRPr lang="en-US" sz="1050" dirty="0">
                        <a:latin typeface="Object Sans" charset="0"/>
                        <a:ea typeface="Object Sans" charset="0"/>
                        <a:cs typeface="Object Sans" charset="0"/>
                      </a:endParaRPr>
                    </a:p>
                  </a:txBody>
                  <a:tcPr marL="66675" marR="66675" marT="66675" marB="66675">
                    <a:lnL w="9525" cap="flat" cmpd="sng" algn="ctr">
                      <a:solidFill>
                        <a:srgbClr val="2B2A35">
                          <a:alpha val="10000"/>
                        </a:srgbClr>
                      </a:solidFill>
                      <a:prstDash val="solid"/>
                      <a:round/>
                      <a:headEnd type="none" w="med" len="med"/>
                      <a:tailEnd type="none" w="med" len="med"/>
                    </a:lnL>
                    <a:lnR w="9525" cap="flat" cmpd="sng" algn="ctr">
                      <a:solidFill>
                        <a:srgbClr val="2B2A35">
                          <a:alpha val="10000"/>
                        </a:srgbClr>
                      </a:solidFill>
                      <a:prstDash val="solid"/>
                      <a:round/>
                      <a:headEnd type="none" w="med" len="med"/>
                      <a:tailEnd type="none" w="med" len="med"/>
                    </a:lnR>
                    <a:lnT w="9525" cap="flat" cmpd="sng" algn="ctr">
                      <a:solidFill>
                        <a:srgbClr val="2B2A35">
                          <a:alpha val="10000"/>
                        </a:srgbClr>
                      </a:solidFill>
                      <a:prstDash val="solid"/>
                      <a:round/>
                      <a:headEnd type="none" w="med" len="med"/>
                      <a:tailEnd type="none" w="med" len="med"/>
                    </a:lnT>
                    <a:lnB w="9525" cap="flat" cmpd="sng" algn="ctr">
                      <a:solidFill>
                        <a:srgbClr val="2B2A35">
                          <a:alpha val="10000"/>
                        </a:srgbClr>
                      </a:solidFill>
                      <a:prstDash val="solid"/>
                      <a:round/>
                      <a:headEnd type="none" w="med" len="med"/>
                      <a:tailEnd type="none" w="med" len="med"/>
                    </a:lnB>
                    <a:solidFill>
                      <a:srgbClr val="003540"/>
                    </a:solidFill>
                  </a:tcPr>
                </a:tc>
                <a:tc>
                  <a:txBody>
                    <a:bodyPr/>
                    <a:lstStyle/>
                    <a:p>
                      <a:pPr algn="l"/>
                      <a:endParaRPr lang="en-US" sz="1050" dirty="0">
                        <a:latin typeface="Object Sans" charset="0"/>
                        <a:ea typeface="Object Sans" charset="0"/>
                        <a:cs typeface="Object Sans" charset="0"/>
                      </a:endParaRPr>
                    </a:p>
                  </a:txBody>
                  <a:tcPr marL="66675" marR="66675" marT="66675" marB="66675">
                    <a:lnL w="9525" cap="flat" cmpd="sng" algn="ctr">
                      <a:solidFill>
                        <a:srgbClr val="2B2A35">
                          <a:alpha val="10000"/>
                        </a:srgbClr>
                      </a:solidFill>
                      <a:prstDash val="solid"/>
                      <a:round/>
                      <a:headEnd type="none" w="med" len="med"/>
                      <a:tailEnd type="none" w="med" len="med"/>
                    </a:lnL>
                    <a:lnR w="9525" cap="flat" cmpd="sng" algn="ctr">
                      <a:solidFill>
                        <a:srgbClr val="2B2A35">
                          <a:alpha val="10000"/>
                        </a:srgbClr>
                      </a:solidFill>
                      <a:prstDash val="solid"/>
                      <a:round/>
                      <a:headEnd type="none" w="med" len="med"/>
                      <a:tailEnd type="none" w="med" len="med"/>
                    </a:lnR>
                    <a:lnT w="9525" cap="flat" cmpd="sng" algn="ctr">
                      <a:solidFill>
                        <a:srgbClr val="2B2A35">
                          <a:alpha val="10000"/>
                        </a:srgbClr>
                      </a:solidFill>
                      <a:prstDash val="solid"/>
                      <a:round/>
                      <a:headEnd type="none" w="med" len="med"/>
                      <a:tailEnd type="none" w="med" len="med"/>
                    </a:lnT>
                    <a:lnB w="9525" cap="flat" cmpd="sng" algn="ctr">
                      <a:solidFill>
                        <a:srgbClr val="2B2A35">
                          <a:alpha val="10000"/>
                        </a:srgbClr>
                      </a:solidFill>
                      <a:prstDash val="solid"/>
                      <a:round/>
                      <a:headEnd type="none" w="med" len="med"/>
                      <a:tailEnd type="none" w="med" len="med"/>
                    </a:lnB>
                    <a:solidFill>
                      <a:srgbClr val="003540"/>
                    </a:solidFill>
                  </a:tcPr>
                </a:tc>
                <a:tc>
                  <a:txBody>
                    <a:bodyPr/>
                    <a:lstStyle/>
                    <a:p>
                      <a:pPr algn="r"/>
                      <a:r>
                        <a:rPr lang="en-US" sz="1100" dirty="0">
                          <a:solidFill>
                            <a:srgbClr val="FFAA00"/>
                          </a:solidFill>
                          <a:latin typeface="Object Sans" pitchFamily="34" charset="0"/>
                          <a:ea typeface="Object Sans" pitchFamily="34" charset="-122"/>
                          <a:cs typeface="Object Sans" pitchFamily="34" charset="-120"/>
                        </a:rPr>
                        <a:t>111.7</a:t>
                      </a:r>
                      <a:endParaRPr lang="en-US" sz="1050" dirty="0">
                        <a:latin typeface="Object Sans" charset="0"/>
                        <a:ea typeface="Object Sans" charset="0"/>
                        <a:cs typeface="Object Sans" charset="0"/>
                      </a:endParaRPr>
                    </a:p>
                  </a:txBody>
                  <a:tcPr marL="66675" marR="66675" marT="66675" marB="66675">
                    <a:lnL w="9525" cap="flat" cmpd="sng" algn="ctr">
                      <a:solidFill>
                        <a:srgbClr val="2B2A35">
                          <a:alpha val="10000"/>
                        </a:srgbClr>
                      </a:solidFill>
                      <a:prstDash val="solid"/>
                      <a:round/>
                      <a:headEnd type="none" w="med" len="med"/>
                      <a:tailEnd type="none" w="med" len="med"/>
                    </a:lnL>
                    <a:lnR w="9525" cap="flat" cmpd="sng" algn="ctr">
                      <a:solidFill>
                        <a:srgbClr val="2B2A35">
                          <a:alpha val="10000"/>
                        </a:srgbClr>
                      </a:solidFill>
                      <a:prstDash val="solid"/>
                      <a:round/>
                      <a:headEnd type="none" w="med" len="med"/>
                      <a:tailEnd type="none" w="med" len="med"/>
                    </a:lnR>
                    <a:lnT w="9525" cap="flat" cmpd="sng" algn="ctr">
                      <a:solidFill>
                        <a:srgbClr val="2B2A35">
                          <a:alpha val="10000"/>
                        </a:srgbClr>
                      </a:solidFill>
                      <a:prstDash val="solid"/>
                      <a:round/>
                      <a:headEnd type="none" w="med" len="med"/>
                      <a:tailEnd type="none" w="med" len="med"/>
                    </a:lnT>
                    <a:lnB w="9525" cap="flat" cmpd="sng" algn="ctr">
                      <a:solidFill>
                        <a:srgbClr val="2B2A35">
                          <a:alpha val="10000"/>
                        </a:srgbClr>
                      </a:solidFill>
                      <a:prstDash val="solid"/>
                      <a:round/>
                      <a:headEnd type="none" w="med" len="med"/>
                      <a:tailEnd type="none" w="med" len="med"/>
                    </a:lnB>
                    <a:solidFill>
                      <a:srgbClr val="003540"/>
                    </a:solidFill>
                  </a:tcPr>
                </a:tc>
                <a:tc>
                  <a:txBody>
                    <a:bodyPr/>
                    <a:lstStyle/>
                    <a:p>
                      <a:pPr algn="r"/>
                      <a:r>
                        <a:rPr lang="en-US" sz="1100" dirty="0">
                          <a:solidFill>
                            <a:srgbClr val="FFAA00"/>
                          </a:solidFill>
                          <a:latin typeface="Object Sans" pitchFamily="34" charset="0"/>
                          <a:ea typeface="Object Sans" pitchFamily="34" charset="-122"/>
                          <a:cs typeface="Object Sans" pitchFamily="34" charset="-120"/>
                        </a:rPr>
                        <a:t>121.7</a:t>
                      </a:r>
                      <a:endParaRPr lang="en-US" sz="1050" dirty="0">
                        <a:latin typeface="Object Sans" charset="0"/>
                        <a:ea typeface="Object Sans" charset="0"/>
                        <a:cs typeface="Object Sans" charset="0"/>
                      </a:endParaRPr>
                    </a:p>
                  </a:txBody>
                  <a:tcPr marL="66675" marR="66675" marT="66675" marB="66675">
                    <a:lnL w="9525" cap="flat" cmpd="sng" algn="ctr">
                      <a:solidFill>
                        <a:srgbClr val="2B2A35">
                          <a:alpha val="10000"/>
                        </a:srgbClr>
                      </a:solidFill>
                      <a:prstDash val="solid"/>
                      <a:round/>
                      <a:headEnd type="none" w="med" len="med"/>
                      <a:tailEnd type="none" w="med" len="med"/>
                    </a:lnL>
                    <a:lnR w="9525" cap="flat" cmpd="sng" algn="ctr">
                      <a:solidFill>
                        <a:srgbClr val="2B2A35">
                          <a:alpha val="10000"/>
                        </a:srgbClr>
                      </a:solidFill>
                      <a:prstDash val="solid"/>
                      <a:round/>
                      <a:headEnd type="none" w="med" len="med"/>
                      <a:tailEnd type="none" w="med" len="med"/>
                    </a:lnR>
                    <a:lnT w="9525" cap="flat" cmpd="sng" algn="ctr">
                      <a:solidFill>
                        <a:srgbClr val="2B2A35">
                          <a:alpha val="10000"/>
                        </a:srgbClr>
                      </a:solidFill>
                      <a:prstDash val="solid"/>
                      <a:round/>
                      <a:headEnd type="none" w="med" len="med"/>
                      <a:tailEnd type="none" w="med" len="med"/>
                    </a:lnT>
                    <a:lnB w="9525" cap="flat" cmpd="sng" algn="ctr">
                      <a:solidFill>
                        <a:srgbClr val="2B2A35">
                          <a:alpha val="10000"/>
                        </a:srgbClr>
                      </a:solidFill>
                      <a:prstDash val="solid"/>
                      <a:round/>
                      <a:headEnd type="none" w="med" len="med"/>
                      <a:tailEnd type="none" w="med" len="med"/>
                    </a:lnB>
                    <a:solidFill>
                      <a:srgbClr val="003540"/>
                    </a:solidFill>
                  </a:tcPr>
                </a:tc>
                <a:tc>
                  <a:txBody>
                    <a:bodyPr/>
                    <a:lstStyle/>
                    <a:p>
                      <a:pPr algn="r"/>
                      <a:r>
                        <a:rPr lang="en-US" sz="1100" dirty="0">
                          <a:solidFill>
                            <a:srgbClr val="FFAA00"/>
                          </a:solidFill>
                          <a:latin typeface="Object Sans" pitchFamily="34" charset="0"/>
                          <a:ea typeface="Object Sans" pitchFamily="34" charset="-122"/>
                          <a:cs typeface="Object Sans" pitchFamily="34" charset="-120"/>
                        </a:rPr>
                        <a:t>122.9</a:t>
                      </a:r>
                      <a:endParaRPr lang="en-US" sz="1050" dirty="0">
                        <a:latin typeface="Object Sans" charset="0"/>
                        <a:ea typeface="Object Sans" charset="0"/>
                        <a:cs typeface="Object Sans" charset="0"/>
                      </a:endParaRPr>
                    </a:p>
                  </a:txBody>
                  <a:tcPr marL="66675" marR="66675" marT="66675" marB="66675">
                    <a:lnL w="9525" cap="flat" cmpd="sng" algn="ctr">
                      <a:solidFill>
                        <a:srgbClr val="2B2A35">
                          <a:alpha val="10000"/>
                        </a:srgbClr>
                      </a:solidFill>
                      <a:prstDash val="solid"/>
                      <a:round/>
                      <a:headEnd type="none" w="med" len="med"/>
                      <a:tailEnd type="none" w="med" len="med"/>
                    </a:lnL>
                    <a:lnR w="9525" cap="flat" cmpd="sng" algn="ctr">
                      <a:solidFill>
                        <a:srgbClr val="2B2A35">
                          <a:alpha val="10000"/>
                        </a:srgbClr>
                      </a:solidFill>
                      <a:prstDash val="solid"/>
                      <a:round/>
                      <a:headEnd type="none" w="med" len="med"/>
                      <a:tailEnd type="none" w="med" len="med"/>
                    </a:lnR>
                    <a:lnT w="9525" cap="flat" cmpd="sng" algn="ctr">
                      <a:solidFill>
                        <a:srgbClr val="2B2A35">
                          <a:alpha val="10000"/>
                        </a:srgbClr>
                      </a:solidFill>
                      <a:prstDash val="solid"/>
                      <a:round/>
                      <a:headEnd type="none" w="med" len="med"/>
                      <a:tailEnd type="none" w="med" len="med"/>
                    </a:lnT>
                    <a:lnB w="9525" cap="flat" cmpd="sng" algn="ctr">
                      <a:solidFill>
                        <a:srgbClr val="2B2A35">
                          <a:alpha val="10000"/>
                        </a:srgbClr>
                      </a:solidFill>
                      <a:prstDash val="solid"/>
                      <a:round/>
                      <a:headEnd type="none" w="med" len="med"/>
                      <a:tailEnd type="none" w="med" len="med"/>
                    </a:lnB>
                    <a:solidFill>
                      <a:srgbClr val="003540"/>
                    </a:solidFill>
                  </a:tcPr>
                </a:tc>
                <a:tc>
                  <a:txBody>
                    <a:bodyPr/>
                    <a:lstStyle/>
                    <a:p>
                      <a:pPr algn="r"/>
                      <a:r>
                        <a:rPr lang="en-US" sz="1100" dirty="0">
                          <a:solidFill>
                            <a:srgbClr val="FFAA00"/>
                          </a:solidFill>
                          <a:latin typeface="Object Sans" pitchFamily="34" charset="0"/>
                          <a:ea typeface="Object Sans" pitchFamily="34" charset="-122"/>
                          <a:cs typeface="Object Sans" pitchFamily="34" charset="-120"/>
                        </a:rPr>
                        <a:t>125.4</a:t>
                      </a:r>
                      <a:endParaRPr lang="en-US" sz="1050" dirty="0">
                        <a:latin typeface="Object Sans" charset="0"/>
                        <a:ea typeface="Object Sans" charset="0"/>
                        <a:cs typeface="Object Sans" charset="0"/>
                      </a:endParaRPr>
                    </a:p>
                  </a:txBody>
                  <a:tcPr marL="66675" marR="66675" marT="66675" marB="66675">
                    <a:lnL w="9525" cap="flat" cmpd="sng" algn="ctr">
                      <a:solidFill>
                        <a:srgbClr val="2B2A35">
                          <a:alpha val="10000"/>
                        </a:srgbClr>
                      </a:solidFill>
                      <a:prstDash val="solid"/>
                      <a:round/>
                      <a:headEnd type="none" w="med" len="med"/>
                      <a:tailEnd type="none" w="med" len="med"/>
                    </a:lnL>
                    <a:lnR w="9525" cap="flat" cmpd="sng" algn="ctr">
                      <a:solidFill>
                        <a:srgbClr val="2B2A35">
                          <a:alpha val="10000"/>
                        </a:srgbClr>
                      </a:solidFill>
                      <a:prstDash val="solid"/>
                      <a:round/>
                      <a:headEnd type="none" w="med" len="med"/>
                      <a:tailEnd type="none" w="med" len="med"/>
                    </a:lnR>
                    <a:lnT w="9525" cap="flat" cmpd="sng" algn="ctr">
                      <a:solidFill>
                        <a:srgbClr val="2B2A35">
                          <a:alpha val="10000"/>
                        </a:srgbClr>
                      </a:solidFill>
                      <a:prstDash val="solid"/>
                      <a:round/>
                      <a:headEnd type="none" w="med" len="med"/>
                      <a:tailEnd type="none" w="med" len="med"/>
                    </a:lnT>
                    <a:lnB w="9525" cap="flat" cmpd="sng" algn="ctr">
                      <a:solidFill>
                        <a:srgbClr val="2B2A35">
                          <a:alpha val="10000"/>
                        </a:srgbClr>
                      </a:solidFill>
                      <a:prstDash val="solid"/>
                      <a:round/>
                      <a:headEnd type="none" w="med" len="med"/>
                      <a:tailEnd type="none" w="med" len="med"/>
                    </a:lnB>
                    <a:solidFill>
                      <a:srgbClr val="003540"/>
                    </a:solidFill>
                  </a:tcPr>
                </a:tc>
                <a:tc>
                  <a:txBody>
                    <a:bodyPr/>
                    <a:lstStyle/>
                    <a:p>
                      <a:pPr marL="0" algn="r" defTabSz="914400" rtl="0" eaLnBrk="1" latinLnBrk="0" hangingPunct="1"/>
                      <a:r>
                        <a:rPr lang="en-US" sz="1100" b="0" kern="1200" dirty="0">
                          <a:solidFill>
                            <a:srgbClr val="FFAA00"/>
                          </a:solidFill>
                          <a:latin typeface="Object Sans" pitchFamily="34" charset="0"/>
                          <a:ea typeface="Object Sans" pitchFamily="34" charset="-122"/>
                          <a:cs typeface="Object Sans" charset="0"/>
                        </a:rPr>
                        <a:t>164.2</a:t>
                      </a:r>
                    </a:p>
                  </a:txBody>
                  <a:tcPr marL="66675" marR="66675" marT="66675" marB="66675">
                    <a:lnL w="9525" cap="flat" cmpd="sng" algn="ctr">
                      <a:solidFill>
                        <a:srgbClr val="2B2A35">
                          <a:alpha val="10000"/>
                        </a:srgbClr>
                      </a:solidFill>
                      <a:prstDash val="solid"/>
                      <a:round/>
                      <a:headEnd type="none" w="med" len="med"/>
                      <a:tailEnd type="none" w="med" len="med"/>
                    </a:lnL>
                    <a:lnR w="9525" cap="flat" cmpd="sng" algn="ctr">
                      <a:solidFill>
                        <a:srgbClr val="2B2A35">
                          <a:alpha val="10000"/>
                        </a:srgbClr>
                      </a:solidFill>
                      <a:prstDash val="solid"/>
                      <a:round/>
                      <a:headEnd type="none" w="med" len="med"/>
                      <a:tailEnd type="none" w="med" len="med"/>
                    </a:lnR>
                    <a:lnT w="9525" cap="flat" cmpd="sng" algn="ctr">
                      <a:solidFill>
                        <a:srgbClr val="2B2A35">
                          <a:alpha val="10000"/>
                        </a:srgbClr>
                      </a:solidFill>
                      <a:prstDash val="solid"/>
                      <a:round/>
                      <a:headEnd type="none" w="med" len="med"/>
                      <a:tailEnd type="none" w="med" len="med"/>
                    </a:lnT>
                    <a:lnB w="9525" cap="flat" cmpd="sng" algn="ctr">
                      <a:solidFill>
                        <a:srgbClr val="2B2A35">
                          <a:alpha val="10000"/>
                        </a:srgbClr>
                      </a:solidFill>
                      <a:prstDash val="solid"/>
                      <a:round/>
                      <a:headEnd type="none" w="med" len="med"/>
                      <a:tailEnd type="none" w="med" len="med"/>
                    </a:lnB>
                    <a:solidFill>
                      <a:srgbClr val="003540"/>
                    </a:solidFill>
                  </a:tcPr>
                </a:tc>
                <a:extLst>
                  <a:ext uri="{0D108BD9-81ED-4DB2-BD59-A6C34878D82A}">
                    <a16:rowId xmlns:a16="http://schemas.microsoft.com/office/drawing/2014/main" val="10001"/>
                  </a:ext>
                </a:extLst>
              </a:tr>
              <a:tr h="293340">
                <a:tc>
                  <a:txBody>
                    <a:bodyPr/>
                    <a:lstStyle/>
                    <a:p>
                      <a:pPr algn="l"/>
                      <a:endParaRPr lang="en-US" sz="1050" dirty="0">
                        <a:latin typeface="Object Sans" charset="0"/>
                        <a:ea typeface="Object Sans" charset="0"/>
                        <a:cs typeface="Object Sans" charset="0"/>
                      </a:endParaRPr>
                    </a:p>
                  </a:txBody>
                  <a:tcPr marL="66675" marR="66675" marT="66675" marB="66675">
                    <a:lnL w="9525" cap="flat" cmpd="sng" algn="ctr">
                      <a:solidFill>
                        <a:srgbClr val="2B2A35">
                          <a:alpha val="10000"/>
                        </a:srgbClr>
                      </a:solidFill>
                      <a:prstDash val="solid"/>
                      <a:round/>
                      <a:headEnd type="none" w="med" len="med"/>
                      <a:tailEnd type="none" w="med" len="med"/>
                    </a:lnL>
                    <a:lnR w="9525" cap="flat" cmpd="sng" algn="ctr">
                      <a:solidFill>
                        <a:srgbClr val="2B2A35">
                          <a:alpha val="10000"/>
                        </a:srgbClr>
                      </a:solidFill>
                      <a:prstDash val="solid"/>
                      <a:round/>
                      <a:headEnd type="none" w="med" len="med"/>
                      <a:tailEnd type="none" w="med" len="med"/>
                    </a:lnR>
                    <a:lnT w="9525" cap="flat" cmpd="sng" algn="ctr">
                      <a:solidFill>
                        <a:srgbClr val="2B2A35">
                          <a:alpha val="10000"/>
                        </a:srgbClr>
                      </a:solidFill>
                      <a:prstDash val="solid"/>
                      <a:round/>
                      <a:headEnd type="none" w="med" len="med"/>
                      <a:tailEnd type="none" w="med" len="med"/>
                    </a:lnT>
                    <a:lnB w="9525" cap="flat" cmpd="sng" algn="ctr">
                      <a:solidFill>
                        <a:srgbClr val="2B2A35">
                          <a:alpha val="10000"/>
                        </a:srgbClr>
                      </a:solidFill>
                      <a:prstDash val="solid"/>
                      <a:round/>
                      <a:headEnd type="none" w="med" len="med"/>
                      <a:tailEnd type="none" w="med" len="med"/>
                    </a:lnB>
                    <a:solidFill>
                      <a:srgbClr val="0A1D21"/>
                    </a:solidFill>
                  </a:tcPr>
                </a:tc>
                <a:tc>
                  <a:txBody>
                    <a:bodyPr/>
                    <a:lstStyle/>
                    <a:p>
                      <a:pPr algn="l"/>
                      <a:r>
                        <a:rPr lang="en-US" sz="1100" dirty="0">
                          <a:solidFill>
                            <a:srgbClr val="FFAA00"/>
                          </a:solidFill>
                          <a:latin typeface="Object Sans" pitchFamily="34" charset="0"/>
                          <a:ea typeface="Object Sans" pitchFamily="34" charset="-122"/>
                          <a:cs typeface="Object Sans" pitchFamily="34" charset="-120"/>
                        </a:rPr>
                        <a:t>Fugitive Emissions</a:t>
                      </a:r>
                      <a:endParaRPr lang="en-US" sz="1050" dirty="0">
                        <a:latin typeface="Object Sans" charset="0"/>
                        <a:ea typeface="Object Sans" charset="0"/>
                        <a:cs typeface="Object Sans" charset="0"/>
                      </a:endParaRPr>
                    </a:p>
                  </a:txBody>
                  <a:tcPr marL="66675" marR="66675" marT="66675" marB="66675">
                    <a:lnL w="9525" cap="flat" cmpd="sng" algn="ctr">
                      <a:solidFill>
                        <a:srgbClr val="2B2A35">
                          <a:alpha val="10000"/>
                        </a:srgbClr>
                      </a:solidFill>
                      <a:prstDash val="solid"/>
                      <a:round/>
                      <a:headEnd type="none" w="med" len="med"/>
                      <a:tailEnd type="none" w="med" len="med"/>
                    </a:lnL>
                    <a:lnR w="9525" cap="flat" cmpd="sng" algn="ctr">
                      <a:solidFill>
                        <a:srgbClr val="2B2A35">
                          <a:alpha val="10000"/>
                        </a:srgbClr>
                      </a:solidFill>
                      <a:prstDash val="solid"/>
                      <a:round/>
                      <a:headEnd type="none" w="med" len="med"/>
                      <a:tailEnd type="none" w="med" len="med"/>
                    </a:lnR>
                    <a:lnT w="9525" cap="flat" cmpd="sng" algn="ctr">
                      <a:solidFill>
                        <a:srgbClr val="2B2A35">
                          <a:alpha val="10000"/>
                        </a:srgbClr>
                      </a:solidFill>
                      <a:prstDash val="solid"/>
                      <a:round/>
                      <a:headEnd type="none" w="med" len="med"/>
                      <a:tailEnd type="none" w="med" len="med"/>
                    </a:lnT>
                    <a:lnB w="9525" cap="flat" cmpd="sng" algn="ctr">
                      <a:solidFill>
                        <a:srgbClr val="2B2A35">
                          <a:alpha val="10000"/>
                        </a:srgbClr>
                      </a:solidFill>
                      <a:prstDash val="solid"/>
                      <a:round/>
                      <a:headEnd type="none" w="med" len="med"/>
                      <a:tailEnd type="none" w="med" len="med"/>
                    </a:lnB>
                    <a:solidFill>
                      <a:srgbClr val="0A1D21"/>
                    </a:solidFill>
                  </a:tcPr>
                </a:tc>
                <a:tc>
                  <a:txBody>
                    <a:bodyPr/>
                    <a:lstStyle/>
                    <a:p>
                      <a:pPr algn="r"/>
                      <a:r>
                        <a:rPr lang="en-US" sz="1100" dirty="0">
                          <a:solidFill>
                            <a:srgbClr val="FFAA00"/>
                          </a:solidFill>
                          <a:latin typeface="Object Sans" pitchFamily="34" charset="0"/>
                          <a:ea typeface="Object Sans" pitchFamily="34" charset="-122"/>
                          <a:cs typeface="Object Sans" pitchFamily="34" charset="-120"/>
                        </a:rPr>
                        <a:t>6.3</a:t>
                      </a:r>
                      <a:endParaRPr lang="en-US" sz="1050" dirty="0">
                        <a:latin typeface="Object Sans" charset="0"/>
                        <a:ea typeface="Object Sans" charset="0"/>
                        <a:cs typeface="Object Sans" charset="0"/>
                      </a:endParaRPr>
                    </a:p>
                  </a:txBody>
                  <a:tcPr marL="66675" marR="66675" marT="66675" marB="66675">
                    <a:lnL w="9525" cap="flat" cmpd="sng" algn="ctr">
                      <a:solidFill>
                        <a:srgbClr val="2B2A35">
                          <a:alpha val="10000"/>
                        </a:srgbClr>
                      </a:solidFill>
                      <a:prstDash val="solid"/>
                      <a:round/>
                      <a:headEnd type="none" w="med" len="med"/>
                      <a:tailEnd type="none" w="med" len="med"/>
                    </a:lnL>
                    <a:lnR w="9525" cap="flat" cmpd="sng" algn="ctr">
                      <a:solidFill>
                        <a:srgbClr val="2B2A35">
                          <a:alpha val="10000"/>
                        </a:srgbClr>
                      </a:solidFill>
                      <a:prstDash val="solid"/>
                      <a:round/>
                      <a:headEnd type="none" w="med" len="med"/>
                      <a:tailEnd type="none" w="med" len="med"/>
                    </a:lnR>
                    <a:lnT w="9525" cap="flat" cmpd="sng" algn="ctr">
                      <a:solidFill>
                        <a:srgbClr val="2B2A35">
                          <a:alpha val="10000"/>
                        </a:srgbClr>
                      </a:solidFill>
                      <a:prstDash val="solid"/>
                      <a:round/>
                      <a:headEnd type="none" w="med" len="med"/>
                      <a:tailEnd type="none" w="med" len="med"/>
                    </a:lnT>
                    <a:lnB w="9525" cap="flat" cmpd="sng" algn="ctr">
                      <a:solidFill>
                        <a:srgbClr val="2B2A35">
                          <a:alpha val="10000"/>
                        </a:srgbClr>
                      </a:solidFill>
                      <a:prstDash val="solid"/>
                      <a:round/>
                      <a:headEnd type="none" w="med" len="med"/>
                      <a:tailEnd type="none" w="med" len="med"/>
                    </a:lnB>
                    <a:solidFill>
                      <a:srgbClr val="0A1D21"/>
                    </a:solidFill>
                  </a:tcPr>
                </a:tc>
                <a:tc>
                  <a:txBody>
                    <a:bodyPr/>
                    <a:lstStyle/>
                    <a:p>
                      <a:pPr algn="r"/>
                      <a:r>
                        <a:rPr lang="en-US" sz="1100" dirty="0">
                          <a:solidFill>
                            <a:srgbClr val="FFAA00"/>
                          </a:solidFill>
                          <a:latin typeface="Object Sans" pitchFamily="34" charset="0"/>
                          <a:ea typeface="Object Sans" pitchFamily="34" charset="-122"/>
                          <a:cs typeface="Object Sans" pitchFamily="34" charset="-120"/>
                        </a:rPr>
                        <a:t>13.8</a:t>
                      </a:r>
                      <a:endParaRPr lang="en-US" sz="1050" dirty="0">
                        <a:latin typeface="Object Sans" charset="0"/>
                        <a:ea typeface="Object Sans" charset="0"/>
                        <a:cs typeface="Object Sans" charset="0"/>
                      </a:endParaRPr>
                    </a:p>
                  </a:txBody>
                  <a:tcPr marL="66675" marR="66675" marT="66675" marB="66675">
                    <a:lnL w="9525" cap="flat" cmpd="sng" algn="ctr">
                      <a:solidFill>
                        <a:srgbClr val="2B2A35">
                          <a:alpha val="10000"/>
                        </a:srgbClr>
                      </a:solidFill>
                      <a:prstDash val="solid"/>
                      <a:round/>
                      <a:headEnd type="none" w="med" len="med"/>
                      <a:tailEnd type="none" w="med" len="med"/>
                    </a:lnL>
                    <a:lnR w="9525" cap="flat" cmpd="sng" algn="ctr">
                      <a:solidFill>
                        <a:srgbClr val="2B2A35">
                          <a:alpha val="10000"/>
                        </a:srgbClr>
                      </a:solidFill>
                      <a:prstDash val="solid"/>
                      <a:round/>
                      <a:headEnd type="none" w="med" len="med"/>
                      <a:tailEnd type="none" w="med" len="med"/>
                    </a:lnR>
                    <a:lnT w="9525" cap="flat" cmpd="sng" algn="ctr">
                      <a:solidFill>
                        <a:srgbClr val="2B2A35">
                          <a:alpha val="10000"/>
                        </a:srgbClr>
                      </a:solidFill>
                      <a:prstDash val="solid"/>
                      <a:round/>
                      <a:headEnd type="none" w="med" len="med"/>
                      <a:tailEnd type="none" w="med" len="med"/>
                    </a:lnT>
                    <a:lnB w="9525" cap="flat" cmpd="sng" algn="ctr">
                      <a:solidFill>
                        <a:srgbClr val="2B2A35">
                          <a:alpha val="10000"/>
                        </a:srgbClr>
                      </a:solidFill>
                      <a:prstDash val="solid"/>
                      <a:round/>
                      <a:headEnd type="none" w="med" len="med"/>
                      <a:tailEnd type="none" w="med" len="med"/>
                    </a:lnB>
                    <a:solidFill>
                      <a:srgbClr val="0A1D21"/>
                    </a:solidFill>
                  </a:tcPr>
                </a:tc>
                <a:tc>
                  <a:txBody>
                    <a:bodyPr/>
                    <a:lstStyle/>
                    <a:p>
                      <a:pPr algn="r"/>
                      <a:r>
                        <a:rPr lang="en-US" sz="1100" dirty="0">
                          <a:solidFill>
                            <a:srgbClr val="FFAA00"/>
                          </a:solidFill>
                          <a:latin typeface="Object Sans" pitchFamily="34" charset="0"/>
                          <a:ea typeface="Object Sans" pitchFamily="34" charset="-122"/>
                          <a:cs typeface="Object Sans" pitchFamily="34" charset="-120"/>
                        </a:rPr>
                        <a:t>16.9</a:t>
                      </a:r>
                      <a:endParaRPr lang="en-US" sz="1050" dirty="0">
                        <a:latin typeface="Object Sans" charset="0"/>
                        <a:ea typeface="Object Sans" charset="0"/>
                        <a:cs typeface="Object Sans" charset="0"/>
                      </a:endParaRPr>
                    </a:p>
                  </a:txBody>
                  <a:tcPr marL="66675" marR="66675" marT="66675" marB="66675">
                    <a:lnL w="9525" cap="flat" cmpd="sng" algn="ctr">
                      <a:solidFill>
                        <a:srgbClr val="2B2A35">
                          <a:alpha val="10000"/>
                        </a:srgbClr>
                      </a:solidFill>
                      <a:prstDash val="solid"/>
                      <a:round/>
                      <a:headEnd type="none" w="med" len="med"/>
                      <a:tailEnd type="none" w="med" len="med"/>
                    </a:lnL>
                    <a:lnR w="9525" cap="flat" cmpd="sng" algn="ctr">
                      <a:solidFill>
                        <a:srgbClr val="2B2A35">
                          <a:alpha val="10000"/>
                        </a:srgbClr>
                      </a:solidFill>
                      <a:prstDash val="solid"/>
                      <a:round/>
                      <a:headEnd type="none" w="med" len="med"/>
                      <a:tailEnd type="none" w="med" len="med"/>
                    </a:lnR>
                    <a:lnT w="9525" cap="flat" cmpd="sng" algn="ctr">
                      <a:solidFill>
                        <a:srgbClr val="2B2A35">
                          <a:alpha val="10000"/>
                        </a:srgbClr>
                      </a:solidFill>
                      <a:prstDash val="solid"/>
                      <a:round/>
                      <a:headEnd type="none" w="med" len="med"/>
                      <a:tailEnd type="none" w="med" len="med"/>
                    </a:lnT>
                    <a:lnB w="9525" cap="flat" cmpd="sng" algn="ctr">
                      <a:solidFill>
                        <a:srgbClr val="2B2A35">
                          <a:alpha val="10000"/>
                        </a:srgbClr>
                      </a:solidFill>
                      <a:prstDash val="solid"/>
                      <a:round/>
                      <a:headEnd type="none" w="med" len="med"/>
                      <a:tailEnd type="none" w="med" len="med"/>
                    </a:lnB>
                    <a:solidFill>
                      <a:srgbClr val="0A1D21"/>
                    </a:solidFill>
                  </a:tcPr>
                </a:tc>
                <a:tc>
                  <a:txBody>
                    <a:bodyPr/>
                    <a:lstStyle/>
                    <a:p>
                      <a:pPr algn="r"/>
                      <a:r>
                        <a:rPr lang="en-US" sz="1100" dirty="0">
                          <a:solidFill>
                            <a:srgbClr val="FFAA00"/>
                          </a:solidFill>
                          <a:latin typeface="Object Sans" pitchFamily="34" charset="0"/>
                          <a:ea typeface="Object Sans" pitchFamily="34" charset="-122"/>
                          <a:cs typeface="Object Sans" pitchFamily="34" charset="-120"/>
                        </a:rPr>
                        <a:t>14.1</a:t>
                      </a:r>
                      <a:endParaRPr lang="en-US" sz="1050" dirty="0">
                        <a:latin typeface="Object Sans" charset="0"/>
                        <a:ea typeface="Object Sans" charset="0"/>
                        <a:cs typeface="Object Sans" charset="0"/>
                      </a:endParaRPr>
                    </a:p>
                  </a:txBody>
                  <a:tcPr marL="66675" marR="66675" marT="66675" marB="66675">
                    <a:lnL w="9525" cap="flat" cmpd="sng" algn="ctr">
                      <a:solidFill>
                        <a:srgbClr val="2B2A35">
                          <a:alpha val="10000"/>
                        </a:srgbClr>
                      </a:solidFill>
                      <a:prstDash val="solid"/>
                      <a:round/>
                      <a:headEnd type="none" w="med" len="med"/>
                      <a:tailEnd type="none" w="med" len="med"/>
                    </a:lnL>
                    <a:lnR w="9525" cap="flat" cmpd="sng" algn="ctr">
                      <a:solidFill>
                        <a:srgbClr val="2B2A35">
                          <a:alpha val="10000"/>
                        </a:srgbClr>
                      </a:solidFill>
                      <a:prstDash val="solid"/>
                      <a:round/>
                      <a:headEnd type="none" w="med" len="med"/>
                      <a:tailEnd type="none" w="med" len="med"/>
                    </a:lnR>
                    <a:lnT w="9525" cap="flat" cmpd="sng" algn="ctr">
                      <a:solidFill>
                        <a:srgbClr val="2B2A35">
                          <a:alpha val="10000"/>
                        </a:srgbClr>
                      </a:solidFill>
                      <a:prstDash val="solid"/>
                      <a:round/>
                      <a:headEnd type="none" w="med" len="med"/>
                      <a:tailEnd type="none" w="med" len="med"/>
                    </a:lnT>
                    <a:lnB w="9525" cap="flat" cmpd="sng" algn="ctr">
                      <a:solidFill>
                        <a:srgbClr val="2B2A35">
                          <a:alpha val="10000"/>
                        </a:srgbClr>
                      </a:solidFill>
                      <a:prstDash val="solid"/>
                      <a:round/>
                      <a:headEnd type="none" w="med" len="med"/>
                      <a:tailEnd type="none" w="med" len="med"/>
                    </a:lnB>
                    <a:solidFill>
                      <a:srgbClr val="0A1D21"/>
                    </a:solidFill>
                  </a:tcPr>
                </a:tc>
                <a:tc>
                  <a:txBody>
                    <a:bodyPr/>
                    <a:lstStyle/>
                    <a:p>
                      <a:pPr marL="0" algn="r" defTabSz="914400" rtl="0" eaLnBrk="1" latinLnBrk="0" hangingPunct="1"/>
                      <a:r>
                        <a:rPr lang="en-US" sz="1100" b="0" kern="1200" dirty="0">
                          <a:solidFill>
                            <a:srgbClr val="FFAA00"/>
                          </a:solidFill>
                          <a:latin typeface="Object Sans" pitchFamily="34" charset="0"/>
                          <a:ea typeface="Object Sans" pitchFamily="34" charset="-122"/>
                          <a:cs typeface="Object Sans" charset="0"/>
                        </a:rPr>
                        <a:t>11.7</a:t>
                      </a:r>
                    </a:p>
                  </a:txBody>
                  <a:tcPr marL="66675" marR="66675" marT="66675" marB="66675">
                    <a:lnL w="9525" cap="flat" cmpd="sng" algn="ctr">
                      <a:solidFill>
                        <a:srgbClr val="2B2A35">
                          <a:alpha val="10000"/>
                        </a:srgbClr>
                      </a:solidFill>
                      <a:prstDash val="solid"/>
                      <a:round/>
                      <a:headEnd type="none" w="med" len="med"/>
                      <a:tailEnd type="none" w="med" len="med"/>
                    </a:lnL>
                    <a:lnR w="9525" cap="flat" cmpd="sng" algn="ctr">
                      <a:solidFill>
                        <a:srgbClr val="2B2A35">
                          <a:alpha val="10000"/>
                        </a:srgbClr>
                      </a:solidFill>
                      <a:prstDash val="solid"/>
                      <a:round/>
                      <a:headEnd type="none" w="med" len="med"/>
                      <a:tailEnd type="none" w="med" len="med"/>
                    </a:lnR>
                    <a:lnT w="9525" cap="flat" cmpd="sng" algn="ctr">
                      <a:solidFill>
                        <a:srgbClr val="2B2A35">
                          <a:alpha val="10000"/>
                        </a:srgbClr>
                      </a:solidFill>
                      <a:prstDash val="solid"/>
                      <a:round/>
                      <a:headEnd type="none" w="med" len="med"/>
                      <a:tailEnd type="none" w="med" len="med"/>
                    </a:lnT>
                    <a:lnB w="9525" cap="flat" cmpd="sng" algn="ctr">
                      <a:solidFill>
                        <a:srgbClr val="2B2A35">
                          <a:alpha val="10000"/>
                        </a:srgbClr>
                      </a:solidFill>
                      <a:prstDash val="solid"/>
                      <a:round/>
                      <a:headEnd type="none" w="med" len="med"/>
                      <a:tailEnd type="none" w="med" len="med"/>
                    </a:lnB>
                    <a:solidFill>
                      <a:srgbClr val="0A1D21"/>
                    </a:solidFill>
                  </a:tcPr>
                </a:tc>
                <a:extLst>
                  <a:ext uri="{0D108BD9-81ED-4DB2-BD59-A6C34878D82A}">
                    <a16:rowId xmlns:a16="http://schemas.microsoft.com/office/drawing/2014/main" val="10002"/>
                  </a:ext>
                </a:extLst>
              </a:tr>
              <a:tr h="293340">
                <a:tc>
                  <a:txBody>
                    <a:bodyPr/>
                    <a:lstStyle/>
                    <a:p>
                      <a:pPr algn="l"/>
                      <a:endParaRPr lang="en-US" sz="1050" dirty="0">
                        <a:latin typeface="Object Sans" charset="0"/>
                        <a:ea typeface="Object Sans" charset="0"/>
                        <a:cs typeface="Object Sans" charset="0"/>
                      </a:endParaRPr>
                    </a:p>
                  </a:txBody>
                  <a:tcPr marL="66675" marR="66675" marT="66675" marB="66675">
                    <a:lnL w="9525" cap="flat" cmpd="sng" algn="ctr">
                      <a:solidFill>
                        <a:srgbClr val="2B2A35">
                          <a:alpha val="10000"/>
                        </a:srgbClr>
                      </a:solidFill>
                      <a:prstDash val="solid"/>
                      <a:round/>
                      <a:headEnd type="none" w="med" len="med"/>
                      <a:tailEnd type="none" w="med" len="med"/>
                    </a:lnL>
                    <a:lnR w="9525" cap="flat" cmpd="sng" algn="ctr">
                      <a:solidFill>
                        <a:srgbClr val="2B2A35">
                          <a:alpha val="10000"/>
                        </a:srgbClr>
                      </a:solidFill>
                      <a:prstDash val="solid"/>
                      <a:round/>
                      <a:headEnd type="none" w="med" len="med"/>
                      <a:tailEnd type="none" w="med" len="med"/>
                    </a:lnR>
                    <a:lnT w="9525" cap="flat" cmpd="sng" algn="ctr">
                      <a:solidFill>
                        <a:srgbClr val="2B2A35">
                          <a:alpha val="10000"/>
                        </a:srgbClr>
                      </a:solidFill>
                      <a:prstDash val="solid"/>
                      <a:round/>
                      <a:headEnd type="none" w="med" len="med"/>
                      <a:tailEnd type="none" w="med" len="med"/>
                    </a:lnT>
                    <a:lnB w="9525" cap="flat" cmpd="sng" algn="ctr">
                      <a:solidFill>
                        <a:srgbClr val="2B2A35">
                          <a:alpha val="10000"/>
                        </a:srgbClr>
                      </a:solidFill>
                      <a:prstDash val="solid"/>
                      <a:round/>
                      <a:headEnd type="none" w="med" len="med"/>
                      <a:tailEnd type="none" w="med" len="med"/>
                    </a:lnB>
                    <a:solidFill>
                      <a:srgbClr val="0A1D21"/>
                    </a:solidFill>
                  </a:tcPr>
                </a:tc>
                <a:tc>
                  <a:txBody>
                    <a:bodyPr/>
                    <a:lstStyle/>
                    <a:p>
                      <a:pPr algn="l"/>
                      <a:r>
                        <a:rPr lang="en-US" sz="1100" dirty="0">
                          <a:solidFill>
                            <a:srgbClr val="FFAA00"/>
                          </a:solidFill>
                          <a:latin typeface="Object Sans" pitchFamily="34" charset="0"/>
                          <a:ea typeface="Object Sans" pitchFamily="34" charset="-122"/>
                          <a:cs typeface="Object Sans" pitchFamily="34" charset="-120"/>
                        </a:rPr>
                        <a:t>Stationary Combustion</a:t>
                      </a:r>
                      <a:endParaRPr lang="en-US" sz="1050" dirty="0">
                        <a:latin typeface="Object Sans" charset="0"/>
                        <a:ea typeface="Object Sans" charset="0"/>
                        <a:cs typeface="Object Sans" charset="0"/>
                      </a:endParaRPr>
                    </a:p>
                  </a:txBody>
                  <a:tcPr marL="66675" marR="66675" marT="66675" marB="66675">
                    <a:lnL w="9525" cap="flat" cmpd="sng" algn="ctr">
                      <a:solidFill>
                        <a:srgbClr val="2B2A35">
                          <a:alpha val="10000"/>
                        </a:srgbClr>
                      </a:solidFill>
                      <a:prstDash val="solid"/>
                      <a:round/>
                      <a:headEnd type="none" w="med" len="med"/>
                      <a:tailEnd type="none" w="med" len="med"/>
                    </a:lnL>
                    <a:lnR w="9525" cap="flat" cmpd="sng" algn="ctr">
                      <a:solidFill>
                        <a:srgbClr val="2B2A35">
                          <a:alpha val="10000"/>
                        </a:srgbClr>
                      </a:solidFill>
                      <a:prstDash val="solid"/>
                      <a:round/>
                      <a:headEnd type="none" w="med" len="med"/>
                      <a:tailEnd type="none" w="med" len="med"/>
                    </a:lnR>
                    <a:lnT w="9525" cap="flat" cmpd="sng" algn="ctr">
                      <a:solidFill>
                        <a:srgbClr val="2B2A35">
                          <a:alpha val="10000"/>
                        </a:srgbClr>
                      </a:solidFill>
                      <a:prstDash val="solid"/>
                      <a:round/>
                      <a:headEnd type="none" w="med" len="med"/>
                      <a:tailEnd type="none" w="med" len="med"/>
                    </a:lnT>
                    <a:lnB w="9525" cap="flat" cmpd="sng" algn="ctr">
                      <a:solidFill>
                        <a:srgbClr val="2B2A35">
                          <a:alpha val="10000"/>
                        </a:srgbClr>
                      </a:solidFill>
                      <a:prstDash val="solid"/>
                      <a:round/>
                      <a:headEnd type="none" w="med" len="med"/>
                      <a:tailEnd type="none" w="med" len="med"/>
                    </a:lnB>
                    <a:solidFill>
                      <a:srgbClr val="0A1D21"/>
                    </a:solidFill>
                  </a:tcPr>
                </a:tc>
                <a:tc>
                  <a:txBody>
                    <a:bodyPr/>
                    <a:lstStyle/>
                    <a:p>
                      <a:pPr algn="r"/>
                      <a:r>
                        <a:rPr lang="en-US" sz="1100" dirty="0">
                          <a:solidFill>
                            <a:srgbClr val="FFAA00"/>
                          </a:solidFill>
                          <a:latin typeface="Object Sans" pitchFamily="34" charset="0"/>
                          <a:ea typeface="Object Sans" pitchFamily="34" charset="-122"/>
                          <a:cs typeface="Object Sans" pitchFamily="34" charset="-120"/>
                        </a:rPr>
                        <a:t>5.7</a:t>
                      </a:r>
                      <a:endParaRPr lang="en-US" sz="1050" dirty="0">
                        <a:latin typeface="Object Sans" charset="0"/>
                        <a:ea typeface="Object Sans" charset="0"/>
                        <a:cs typeface="Object Sans" charset="0"/>
                      </a:endParaRPr>
                    </a:p>
                  </a:txBody>
                  <a:tcPr marL="66675" marR="66675" marT="66675" marB="66675">
                    <a:lnL w="9525" cap="flat" cmpd="sng" algn="ctr">
                      <a:solidFill>
                        <a:srgbClr val="2B2A35">
                          <a:alpha val="10000"/>
                        </a:srgbClr>
                      </a:solidFill>
                      <a:prstDash val="solid"/>
                      <a:round/>
                      <a:headEnd type="none" w="med" len="med"/>
                      <a:tailEnd type="none" w="med" len="med"/>
                    </a:lnL>
                    <a:lnR w="9525" cap="flat" cmpd="sng" algn="ctr">
                      <a:solidFill>
                        <a:srgbClr val="2B2A35">
                          <a:alpha val="10000"/>
                        </a:srgbClr>
                      </a:solidFill>
                      <a:prstDash val="solid"/>
                      <a:round/>
                      <a:headEnd type="none" w="med" len="med"/>
                      <a:tailEnd type="none" w="med" len="med"/>
                    </a:lnR>
                    <a:lnT w="9525" cap="flat" cmpd="sng" algn="ctr">
                      <a:solidFill>
                        <a:srgbClr val="2B2A35">
                          <a:alpha val="10000"/>
                        </a:srgbClr>
                      </a:solidFill>
                      <a:prstDash val="solid"/>
                      <a:round/>
                      <a:headEnd type="none" w="med" len="med"/>
                      <a:tailEnd type="none" w="med" len="med"/>
                    </a:lnT>
                    <a:lnB w="9525" cap="flat" cmpd="sng" algn="ctr">
                      <a:solidFill>
                        <a:srgbClr val="2B2A35">
                          <a:alpha val="10000"/>
                        </a:srgbClr>
                      </a:solidFill>
                      <a:prstDash val="solid"/>
                      <a:round/>
                      <a:headEnd type="none" w="med" len="med"/>
                      <a:tailEnd type="none" w="med" len="med"/>
                    </a:lnB>
                    <a:solidFill>
                      <a:srgbClr val="0A1D21"/>
                    </a:solidFill>
                  </a:tcPr>
                </a:tc>
                <a:tc>
                  <a:txBody>
                    <a:bodyPr/>
                    <a:lstStyle/>
                    <a:p>
                      <a:pPr algn="r"/>
                      <a:endParaRPr lang="en-US" sz="1050" dirty="0">
                        <a:latin typeface="Object Sans" charset="0"/>
                        <a:ea typeface="Object Sans" charset="0"/>
                        <a:cs typeface="Object Sans" charset="0"/>
                      </a:endParaRPr>
                    </a:p>
                  </a:txBody>
                  <a:tcPr marL="66675" marR="66675" marT="66675" marB="66675">
                    <a:lnL w="9525" cap="flat" cmpd="sng" algn="ctr">
                      <a:solidFill>
                        <a:srgbClr val="2B2A35">
                          <a:alpha val="10000"/>
                        </a:srgbClr>
                      </a:solidFill>
                      <a:prstDash val="solid"/>
                      <a:round/>
                      <a:headEnd type="none" w="med" len="med"/>
                      <a:tailEnd type="none" w="med" len="med"/>
                    </a:lnL>
                    <a:lnR w="9525" cap="flat" cmpd="sng" algn="ctr">
                      <a:solidFill>
                        <a:srgbClr val="2B2A35">
                          <a:alpha val="10000"/>
                        </a:srgbClr>
                      </a:solidFill>
                      <a:prstDash val="solid"/>
                      <a:round/>
                      <a:headEnd type="none" w="med" len="med"/>
                      <a:tailEnd type="none" w="med" len="med"/>
                    </a:lnR>
                    <a:lnT w="9525" cap="flat" cmpd="sng" algn="ctr">
                      <a:solidFill>
                        <a:srgbClr val="2B2A35">
                          <a:alpha val="10000"/>
                        </a:srgbClr>
                      </a:solidFill>
                      <a:prstDash val="solid"/>
                      <a:round/>
                      <a:headEnd type="none" w="med" len="med"/>
                      <a:tailEnd type="none" w="med" len="med"/>
                    </a:lnT>
                    <a:lnB w="9525" cap="flat" cmpd="sng" algn="ctr">
                      <a:solidFill>
                        <a:srgbClr val="2B2A35">
                          <a:alpha val="10000"/>
                        </a:srgbClr>
                      </a:solidFill>
                      <a:prstDash val="solid"/>
                      <a:round/>
                      <a:headEnd type="none" w="med" len="med"/>
                      <a:tailEnd type="none" w="med" len="med"/>
                    </a:lnB>
                    <a:solidFill>
                      <a:srgbClr val="0A1D21"/>
                    </a:solidFill>
                  </a:tcPr>
                </a:tc>
                <a:tc>
                  <a:txBody>
                    <a:bodyPr/>
                    <a:lstStyle/>
                    <a:p>
                      <a:pPr algn="r"/>
                      <a:endParaRPr lang="en-US" sz="1050" dirty="0">
                        <a:latin typeface="Object Sans" charset="0"/>
                        <a:ea typeface="Object Sans" charset="0"/>
                        <a:cs typeface="Object Sans" charset="0"/>
                      </a:endParaRPr>
                    </a:p>
                  </a:txBody>
                  <a:tcPr marL="66675" marR="66675" marT="66675" marB="66675">
                    <a:lnL w="9525" cap="flat" cmpd="sng" algn="ctr">
                      <a:solidFill>
                        <a:srgbClr val="2B2A35">
                          <a:alpha val="10000"/>
                        </a:srgbClr>
                      </a:solidFill>
                      <a:prstDash val="solid"/>
                      <a:round/>
                      <a:headEnd type="none" w="med" len="med"/>
                      <a:tailEnd type="none" w="med" len="med"/>
                    </a:lnL>
                    <a:lnR w="9525" cap="flat" cmpd="sng" algn="ctr">
                      <a:solidFill>
                        <a:srgbClr val="2B2A35">
                          <a:alpha val="10000"/>
                        </a:srgbClr>
                      </a:solidFill>
                      <a:prstDash val="solid"/>
                      <a:round/>
                      <a:headEnd type="none" w="med" len="med"/>
                      <a:tailEnd type="none" w="med" len="med"/>
                    </a:lnR>
                    <a:lnT w="9525" cap="flat" cmpd="sng" algn="ctr">
                      <a:solidFill>
                        <a:srgbClr val="2B2A35">
                          <a:alpha val="10000"/>
                        </a:srgbClr>
                      </a:solidFill>
                      <a:prstDash val="solid"/>
                      <a:round/>
                      <a:headEnd type="none" w="med" len="med"/>
                      <a:tailEnd type="none" w="med" len="med"/>
                    </a:lnT>
                    <a:lnB w="9525" cap="flat" cmpd="sng" algn="ctr">
                      <a:solidFill>
                        <a:srgbClr val="2B2A35">
                          <a:alpha val="10000"/>
                        </a:srgbClr>
                      </a:solidFill>
                      <a:prstDash val="solid"/>
                      <a:round/>
                      <a:headEnd type="none" w="med" len="med"/>
                      <a:tailEnd type="none" w="med" len="med"/>
                    </a:lnB>
                    <a:solidFill>
                      <a:srgbClr val="0A1D21"/>
                    </a:solidFill>
                  </a:tcPr>
                </a:tc>
                <a:tc>
                  <a:txBody>
                    <a:bodyPr/>
                    <a:lstStyle/>
                    <a:p>
                      <a:pPr algn="r"/>
                      <a:endParaRPr lang="en-US" sz="1050" dirty="0">
                        <a:latin typeface="Object Sans" charset="0"/>
                        <a:ea typeface="Object Sans" charset="0"/>
                        <a:cs typeface="Object Sans" charset="0"/>
                      </a:endParaRPr>
                    </a:p>
                  </a:txBody>
                  <a:tcPr marL="66675" marR="66675" marT="66675" marB="66675">
                    <a:lnL w="9525" cap="flat" cmpd="sng" algn="ctr">
                      <a:solidFill>
                        <a:srgbClr val="2B2A35">
                          <a:alpha val="10000"/>
                        </a:srgbClr>
                      </a:solidFill>
                      <a:prstDash val="solid"/>
                      <a:round/>
                      <a:headEnd type="none" w="med" len="med"/>
                      <a:tailEnd type="none" w="med" len="med"/>
                    </a:lnL>
                    <a:lnR w="9525" cap="flat" cmpd="sng" algn="ctr">
                      <a:solidFill>
                        <a:srgbClr val="2B2A35">
                          <a:alpha val="10000"/>
                        </a:srgbClr>
                      </a:solidFill>
                      <a:prstDash val="solid"/>
                      <a:round/>
                      <a:headEnd type="none" w="med" len="med"/>
                      <a:tailEnd type="none" w="med" len="med"/>
                    </a:lnR>
                    <a:lnT w="9525" cap="flat" cmpd="sng" algn="ctr">
                      <a:solidFill>
                        <a:srgbClr val="2B2A35">
                          <a:alpha val="10000"/>
                        </a:srgbClr>
                      </a:solidFill>
                      <a:prstDash val="solid"/>
                      <a:round/>
                      <a:headEnd type="none" w="med" len="med"/>
                      <a:tailEnd type="none" w="med" len="med"/>
                    </a:lnT>
                    <a:lnB w="9525" cap="flat" cmpd="sng" algn="ctr">
                      <a:solidFill>
                        <a:srgbClr val="2B2A35">
                          <a:alpha val="10000"/>
                        </a:srgbClr>
                      </a:solidFill>
                      <a:prstDash val="solid"/>
                      <a:round/>
                      <a:headEnd type="none" w="med" len="med"/>
                      <a:tailEnd type="none" w="med" len="med"/>
                    </a:lnB>
                    <a:solidFill>
                      <a:srgbClr val="0A1D21"/>
                    </a:solidFill>
                  </a:tcPr>
                </a:tc>
                <a:tc>
                  <a:txBody>
                    <a:bodyPr/>
                    <a:lstStyle/>
                    <a:p>
                      <a:pPr marL="0" algn="r" defTabSz="914400" rtl="0" eaLnBrk="1" latinLnBrk="0" hangingPunct="1"/>
                      <a:endParaRPr lang="en-US" sz="1100" b="0" kern="1200" dirty="0">
                        <a:solidFill>
                          <a:srgbClr val="FFAA00"/>
                        </a:solidFill>
                        <a:latin typeface="Object Sans" pitchFamily="34" charset="0"/>
                        <a:ea typeface="Object Sans" pitchFamily="34" charset="-122"/>
                        <a:cs typeface="Object Sans" charset="0"/>
                      </a:endParaRPr>
                    </a:p>
                  </a:txBody>
                  <a:tcPr marL="66675" marR="66675" marT="66675" marB="66675">
                    <a:lnL w="9525" cap="flat" cmpd="sng" algn="ctr">
                      <a:solidFill>
                        <a:srgbClr val="2B2A35">
                          <a:alpha val="10000"/>
                        </a:srgbClr>
                      </a:solidFill>
                      <a:prstDash val="solid"/>
                      <a:round/>
                      <a:headEnd type="none" w="med" len="med"/>
                      <a:tailEnd type="none" w="med" len="med"/>
                    </a:lnL>
                    <a:lnR w="9525" cap="flat" cmpd="sng" algn="ctr">
                      <a:solidFill>
                        <a:srgbClr val="2B2A35">
                          <a:alpha val="10000"/>
                        </a:srgbClr>
                      </a:solidFill>
                      <a:prstDash val="solid"/>
                      <a:round/>
                      <a:headEnd type="none" w="med" len="med"/>
                      <a:tailEnd type="none" w="med" len="med"/>
                    </a:lnR>
                    <a:lnT w="9525" cap="flat" cmpd="sng" algn="ctr">
                      <a:solidFill>
                        <a:srgbClr val="2B2A35">
                          <a:alpha val="10000"/>
                        </a:srgbClr>
                      </a:solidFill>
                      <a:prstDash val="solid"/>
                      <a:round/>
                      <a:headEnd type="none" w="med" len="med"/>
                      <a:tailEnd type="none" w="med" len="med"/>
                    </a:lnT>
                    <a:lnB w="9525" cap="flat" cmpd="sng" algn="ctr">
                      <a:solidFill>
                        <a:srgbClr val="2B2A35">
                          <a:alpha val="10000"/>
                        </a:srgbClr>
                      </a:solidFill>
                      <a:prstDash val="solid"/>
                      <a:round/>
                      <a:headEnd type="none" w="med" len="med"/>
                      <a:tailEnd type="none" w="med" len="med"/>
                    </a:lnB>
                    <a:solidFill>
                      <a:srgbClr val="0A1D21"/>
                    </a:solidFill>
                  </a:tcPr>
                </a:tc>
                <a:extLst>
                  <a:ext uri="{0D108BD9-81ED-4DB2-BD59-A6C34878D82A}">
                    <a16:rowId xmlns:a16="http://schemas.microsoft.com/office/drawing/2014/main" val="10003"/>
                  </a:ext>
                </a:extLst>
              </a:tr>
              <a:tr h="293340">
                <a:tc>
                  <a:txBody>
                    <a:bodyPr/>
                    <a:lstStyle/>
                    <a:p>
                      <a:pPr algn="l"/>
                      <a:endParaRPr lang="en-US" sz="1050" dirty="0">
                        <a:latin typeface="Object Sans" charset="0"/>
                        <a:ea typeface="Object Sans" charset="0"/>
                        <a:cs typeface="Object Sans" charset="0"/>
                      </a:endParaRPr>
                    </a:p>
                  </a:txBody>
                  <a:tcPr marL="66675" marR="66675" marT="66675" marB="66675">
                    <a:lnL w="9525" cap="flat" cmpd="sng" algn="ctr">
                      <a:solidFill>
                        <a:srgbClr val="2B2A35">
                          <a:alpha val="10000"/>
                        </a:srgbClr>
                      </a:solidFill>
                      <a:prstDash val="solid"/>
                      <a:round/>
                      <a:headEnd type="none" w="med" len="med"/>
                      <a:tailEnd type="none" w="med" len="med"/>
                    </a:lnL>
                    <a:lnR w="9525" cap="flat" cmpd="sng" algn="ctr">
                      <a:solidFill>
                        <a:srgbClr val="2B2A35">
                          <a:alpha val="10000"/>
                        </a:srgbClr>
                      </a:solidFill>
                      <a:prstDash val="solid"/>
                      <a:round/>
                      <a:headEnd type="none" w="med" len="med"/>
                      <a:tailEnd type="none" w="med" len="med"/>
                    </a:lnR>
                    <a:lnT w="9525" cap="flat" cmpd="sng" algn="ctr">
                      <a:solidFill>
                        <a:srgbClr val="2B2A35">
                          <a:alpha val="10000"/>
                        </a:srgbClr>
                      </a:solidFill>
                      <a:prstDash val="solid"/>
                      <a:round/>
                      <a:headEnd type="none" w="med" len="med"/>
                      <a:tailEnd type="none" w="med" len="med"/>
                    </a:lnT>
                    <a:lnB w="9525" cap="flat" cmpd="sng" algn="ctr">
                      <a:solidFill>
                        <a:srgbClr val="2B2A35">
                          <a:alpha val="10000"/>
                        </a:srgbClr>
                      </a:solidFill>
                      <a:prstDash val="solid"/>
                      <a:round/>
                      <a:headEnd type="none" w="med" len="med"/>
                      <a:tailEnd type="none" w="med" len="med"/>
                    </a:lnB>
                    <a:solidFill>
                      <a:srgbClr val="0A1D21"/>
                    </a:solidFill>
                  </a:tcPr>
                </a:tc>
                <a:tc>
                  <a:txBody>
                    <a:bodyPr/>
                    <a:lstStyle/>
                    <a:p>
                      <a:pPr algn="l"/>
                      <a:r>
                        <a:rPr lang="en-US" sz="1100" dirty="0">
                          <a:solidFill>
                            <a:srgbClr val="FFAA00"/>
                          </a:solidFill>
                          <a:latin typeface="Object Sans" pitchFamily="34" charset="0"/>
                          <a:ea typeface="Object Sans" pitchFamily="34" charset="-122"/>
                          <a:cs typeface="Object Sans" pitchFamily="34" charset="-120"/>
                        </a:rPr>
                        <a:t>Transport</a:t>
                      </a:r>
                      <a:endParaRPr lang="en-US" sz="1050" dirty="0">
                        <a:latin typeface="Object Sans" charset="0"/>
                        <a:ea typeface="Object Sans" charset="0"/>
                        <a:cs typeface="Object Sans" charset="0"/>
                      </a:endParaRPr>
                    </a:p>
                  </a:txBody>
                  <a:tcPr marL="66675" marR="66675" marT="66675" marB="66675">
                    <a:lnL w="9525" cap="flat" cmpd="sng" algn="ctr">
                      <a:solidFill>
                        <a:srgbClr val="2B2A35">
                          <a:alpha val="10000"/>
                        </a:srgbClr>
                      </a:solidFill>
                      <a:prstDash val="solid"/>
                      <a:round/>
                      <a:headEnd type="none" w="med" len="med"/>
                      <a:tailEnd type="none" w="med" len="med"/>
                    </a:lnL>
                    <a:lnR w="9525" cap="flat" cmpd="sng" algn="ctr">
                      <a:solidFill>
                        <a:srgbClr val="2B2A35">
                          <a:alpha val="10000"/>
                        </a:srgbClr>
                      </a:solidFill>
                      <a:prstDash val="solid"/>
                      <a:round/>
                      <a:headEnd type="none" w="med" len="med"/>
                      <a:tailEnd type="none" w="med" len="med"/>
                    </a:lnR>
                    <a:lnT w="9525" cap="flat" cmpd="sng" algn="ctr">
                      <a:solidFill>
                        <a:srgbClr val="2B2A35">
                          <a:alpha val="10000"/>
                        </a:srgbClr>
                      </a:solidFill>
                      <a:prstDash val="solid"/>
                      <a:round/>
                      <a:headEnd type="none" w="med" len="med"/>
                      <a:tailEnd type="none" w="med" len="med"/>
                    </a:lnT>
                    <a:lnB w="9525" cap="flat" cmpd="sng" algn="ctr">
                      <a:solidFill>
                        <a:srgbClr val="2B2A35">
                          <a:alpha val="10000"/>
                        </a:srgbClr>
                      </a:solidFill>
                      <a:prstDash val="solid"/>
                      <a:round/>
                      <a:headEnd type="none" w="med" len="med"/>
                      <a:tailEnd type="none" w="med" len="med"/>
                    </a:lnB>
                    <a:solidFill>
                      <a:srgbClr val="0A1D21"/>
                    </a:solidFill>
                  </a:tcPr>
                </a:tc>
                <a:tc>
                  <a:txBody>
                    <a:bodyPr/>
                    <a:lstStyle/>
                    <a:p>
                      <a:pPr algn="r"/>
                      <a:r>
                        <a:rPr lang="en-US" sz="1100" dirty="0">
                          <a:solidFill>
                            <a:srgbClr val="FFAA00"/>
                          </a:solidFill>
                          <a:latin typeface="Object Sans" pitchFamily="34" charset="0"/>
                          <a:ea typeface="Object Sans" pitchFamily="34" charset="-122"/>
                          <a:cs typeface="Object Sans" pitchFamily="34" charset="-120"/>
                        </a:rPr>
                        <a:t>99.7</a:t>
                      </a:r>
                      <a:endParaRPr lang="en-US" sz="1050" dirty="0">
                        <a:latin typeface="Object Sans" charset="0"/>
                        <a:ea typeface="Object Sans" charset="0"/>
                        <a:cs typeface="Object Sans" charset="0"/>
                      </a:endParaRPr>
                    </a:p>
                  </a:txBody>
                  <a:tcPr marL="66675" marR="66675" marT="66675" marB="66675">
                    <a:lnL w="9525" cap="flat" cmpd="sng" algn="ctr">
                      <a:solidFill>
                        <a:srgbClr val="2B2A35">
                          <a:alpha val="10000"/>
                        </a:srgbClr>
                      </a:solidFill>
                      <a:prstDash val="solid"/>
                      <a:round/>
                      <a:headEnd type="none" w="med" len="med"/>
                      <a:tailEnd type="none" w="med" len="med"/>
                    </a:lnL>
                    <a:lnR w="9525" cap="flat" cmpd="sng" algn="ctr">
                      <a:solidFill>
                        <a:srgbClr val="2B2A35">
                          <a:alpha val="10000"/>
                        </a:srgbClr>
                      </a:solidFill>
                      <a:prstDash val="solid"/>
                      <a:round/>
                      <a:headEnd type="none" w="med" len="med"/>
                      <a:tailEnd type="none" w="med" len="med"/>
                    </a:lnR>
                    <a:lnT w="9525" cap="flat" cmpd="sng" algn="ctr">
                      <a:solidFill>
                        <a:srgbClr val="2B2A35">
                          <a:alpha val="10000"/>
                        </a:srgbClr>
                      </a:solidFill>
                      <a:prstDash val="solid"/>
                      <a:round/>
                      <a:headEnd type="none" w="med" len="med"/>
                      <a:tailEnd type="none" w="med" len="med"/>
                    </a:lnT>
                    <a:lnB w="9525" cap="flat" cmpd="sng" algn="ctr">
                      <a:solidFill>
                        <a:srgbClr val="2B2A35">
                          <a:alpha val="10000"/>
                        </a:srgbClr>
                      </a:solidFill>
                      <a:prstDash val="solid"/>
                      <a:round/>
                      <a:headEnd type="none" w="med" len="med"/>
                      <a:tailEnd type="none" w="med" len="med"/>
                    </a:lnB>
                    <a:solidFill>
                      <a:srgbClr val="0A1D21"/>
                    </a:solidFill>
                  </a:tcPr>
                </a:tc>
                <a:tc>
                  <a:txBody>
                    <a:bodyPr/>
                    <a:lstStyle/>
                    <a:p>
                      <a:pPr algn="r"/>
                      <a:r>
                        <a:rPr lang="en-US" sz="1100" dirty="0">
                          <a:solidFill>
                            <a:srgbClr val="FFAA00"/>
                          </a:solidFill>
                          <a:latin typeface="Object Sans" pitchFamily="34" charset="0"/>
                          <a:ea typeface="Object Sans" pitchFamily="34" charset="-122"/>
                          <a:cs typeface="Object Sans" pitchFamily="34" charset="-120"/>
                        </a:rPr>
                        <a:t>107.9</a:t>
                      </a:r>
                      <a:endParaRPr lang="en-US" sz="1050" dirty="0">
                        <a:latin typeface="Object Sans" charset="0"/>
                        <a:ea typeface="Object Sans" charset="0"/>
                        <a:cs typeface="Object Sans" charset="0"/>
                      </a:endParaRPr>
                    </a:p>
                  </a:txBody>
                  <a:tcPr marL="66675" marR="66675" marT="66675" marB="66675">
                    <a:lnL w="9525" cap="flat" cmpd="sng" algn="ctr">
                      <a:solidFill>
                        <a:srgbClr val="2B2A35">
                          <a:alpha val="10000"/>
                        </a:srgbClr>
                      </a:solidFill>
                      <a:prstDash val="solid"/>
                      <a:round/>
                      <a:headEnd type="none" w="med" len="med"/>
                      <a:tailEnd type="none" w="med" len="med"/>
                    </a:lnL>
                    <a:lnR w="9525" cap="flat" cmpd="sng" algn="ctr">
                      <a:solidFill>
                        <a:srgbClr val="2B2A35">
                          <a:alpha val="10000"/>
                        </a:srgbClr>
                      </a:solidFill>
                      <a:prstDash val="solid"/>
                      <a:round/>
                      <a:headEnd type="none" w="med" len="med"/>
                      <a:tailEnd type="none" w="med" len="med"/>
                    </a:lnR>
                    <a:lnT w="9525" cap="flat" cmpd="sng" algn="ctr">
                      <a:solidFill>
                        <a:srgbClr val="2B2A35">
                          <a:alpha val="10000"/>
                        </a:srgbClr>
                      </a:solidFill>
                      <a:prstDash val="solid"/>
                      <a:round/>
                      <a:headEnd type="none" w="med" len="med"/>
                      <a:tailEnd type="none" w="med" len="med"/>
                    </a:lnT>
                    <a:lnB w="9525" cap="flat" cmpd="sng" algn="ctr">
                      <a:solidFill>
                        <a:srgbClr val="2B2A35">
                          <a:alpha val="10000"/>
                        </a:srgbClr>
                      </a:solidFill>
                      <a:prstDash val="solid"/>
                      <a:round/>
                      <a:headEnd type="none" w="med" len="med"/>
                      <a:tailEnd type="none" w="med" len="med"/>
                    </a:lnB>
                    <a:solidFill>
                      <a:srgbClr val="0A1D21"/>
                    </a:solidFill>
                  </a:tcPr>
                </a:tc>
                <a:tc>
                  <a:txBody>
                    <a:bodyPr/>
                    <a:lstStyle/>
                    <a:p>
                      <a:pPr algn="r"/>
                      <a:r>
                        <a:rPr lang="en-US" sz="1100" dirty="0">
                          <a:solidFill>
                            <a:srgbClr val="FFAA00"/>
                          </a:solidFill>
                          <a:latin typeface="Object Sans" pitchFamily="34" charset="0"/>
                          <a:ea typeface="Object Sans" pitchFamily="34" charset="-122"/>
                          <a:cs typeface="Object Sans" pitchFamily="34" charset="-120"/>
                        </a:rPr>
                        <a:t>106.0</a:t>
                      </a:r>
                      <a:endParaRPr lang="en-US" sz="1050" dirty="0">
                        <a:latin typeface="Object Sans" charset="0"/>
                        <a:ea typeface="Object Sans" charset="0"/>
                        <a:cs typeface="Object Sans" charset="0"/>
                      </a:endParaRPr>
                    </a:p>
                  </a:txBody>
                  <a:tcPr marL="66675" marR="66675" marT="66675" marB="66675">
                    <a:lnL w="9525" cap="flat" cmpd="sng" algn="ctr">
                      <a:solidFill>
                        <a:srgbClr val="2B2A35">
                          <a:alpha val="10000"/>
                        </a:srgbClr>
                      </a:solidFill>
                      <a:prstDash val="solid"/>
                      <a:round/>
                      <a:headEnd type="none" w="med" len="med"/>
                      <a:tailEnd type="none" w="med" len="med"/>
                    </a:lnL>
                    <a:lnR w="9525" cap="flat" cmpd="sng" algn="ctr">
                      <a:solidFill>
                        <a:srgbClr val="2B2A35">
                          <a:alpha val="10000"/>
                        </a:srgbClr>
                      </a:solidFill>
                      <a:prstDash val="solid"/>
                      <a:round/>
                      <a:headEnd type="none" w="med" len="med"/>
                      <a:tailEnd type="none" w="med" len="med"/>
                    </a:lnR>
                    <a:lnT w="9525" cap="flat" cmpd="sng" algn="ctr">
                      <a:solidFill>
                        <a:srgbClr val="2B2A35">
                          <a:alpha val="10000"/>
                        </a:srgbClr>
                      </a:solidFill>
                      <a:prstDash val="solid"/>
                      <a:round/>
                      <a:headEnd type="none" w="med" len="med"/>
                      <a:tailEnd type="none" w="med" len="med"/>
                    </a:lnT>
                    <a:lnB w="9525" cap="flat" cmpd="sng" algn="ctr">
                      <a:solidFill>
                        <a:srgbClr val="2B2A35">
                          <a:alpha val="10000"/>
                        </a:srgbClr>
                      </a:solidFill>
                      <a:prstDash val="solid"/>
                      <a:round/>
                      <a:headEnd type="none" w="med" len="med"/>
                      <a:tailEnd type="none" w="med" len="med"/>
                    </a:lnB>
                    <a:solidFill>
                      <a:srgbClr val="0A1D21"/>
                    </a:solidFill>
                  </a:tcPr>
                </a:tc>
                <a:tc>
                  <a:txBody>
                    <a:bodyPr/>
                    <a:lstStyle/>
                    <a:p>
                      <a:pPr algn="r"/>
                      <a:r>
                        <a:rPr lang="en-US" sz="1100" dirty="0">
                          <a:solidFill>
                            <a:srgbClr val="FFAA00"/>
                          </a:solidFill>
                          <a:latin typeface="Object Sans" pitchFamily="34" charset="0"/>
                          <a:ea typeface="Object Sans" pitchFamily="34" charset="-122"/>
                          <a:cs typeface="Object Sans" pitchFamily="34" charset="-120"/>
                        </a:rPr>
                        <a:t>111.2</a:t>
                      </a:r>
                      <a:endParaRPr lang="en-US" sz="1050" dirty="0">
                        <a:latin typeface="Object Sans" charset="0"/>
                        <a:ea typeface="Object Sans" charset="0"/>
                        <a:cs typeface="Object Sans" charset="0"/>
                      </a:endParaRPr>
                    </a:p>
                  </a:txBody>
                  <a:tcPr marL="66675" marR="66675" marT="66675" marB="66675">
                    <a:lnL w="9525" cap="flat" cmpd="sng" algn="ctr">
                      <a:solidFill>
                        <a:srgbClr val="2B2A35">
                          <a:alpha val="10000"/>
                        </a:srgbClr>
                      </a:solidFill>
                      <a:prstDash val="solid"/>
                      <a:round/>
                      <a:headEnd type="none" w="med" len="med"/>
                      <a:tailEnd type="none" w="med" len="med"/>
                    </a:lnL>
                    <a:lnR w="9525" cap="flat" cmpd="sng" algn="ctr">
                      <a:solidFill>
                        <a:srgbClr val="2B2A35">
                          <a:alpha val="10000"/>
                        </a:srgbClr>
                      </a:solidFill>
                      <a:prstDash val="solid"/>
                      <a:round/>
                      <a:headEnd type="none" w="med" len="med"/>
                      <a:tailEnd type="none" w="med" len="med"/>
                    </a:lnR>
                    <a:lnT w="9525" cap="flat" cmpd="sng" algn="ctr">
                      <a:solidFill>
                        <a:srgbClr val="2B2A35">
                          <a:alpha val="10000"/>
                        </a:srgbClr>
                      </a:solidFill>
                      <a:prstDash val="solid"/>
                      <a:round/>
                      <a:headEnd type="none" w="med" len="med"/>
                      <a:tailEnd type="none" w="med" len="med"/>
                    </a:lnT>
                    <a:lnB w="9525" cap="flat" cmpd="sng" algn="ctr">
                      <a:solidFill>
                        <a:srgbClr val="2B2A35">
                          <a:alpha val="10000"/>
                        </a:srgbClr>
                      </a:solidFill>
                      <a:prstDash val="solid"/>
                      <a:round/>
                      <a:headEnd type="none" w="med" len="med"/>
                      <a:tailEnd type="none" w="med" len="med"/>
                    </a:lnB>
                    <a:solidFill>
                      <a:srgbClr val="0A1D21"/>
                    </a:solidFill>
                  </a:tcPr>
                </a:tc>
                <a:tc>
                  <a:txBody>
                    <a:bodyPr/>
                    <a:lstStyle/>
                    <a:p>
                      <a:pPr marL="0" algn="r" defTabSz="914400" rtl="0" eaLnBrk="1" latinLnBrk="0" hangingPunct="1"/>
                      <a:r>
                        <a:rPr lang="en-US" sz="1100" b="0" kern="1200" dirty="0">
                          <a:solidFill>
                            <a:srgbClr val="FFAA00"/>
                          </a:solidFill>
                          <a:latin typeface="Object Sans" pitchFamily="34" charset="0"/>
                          <a:ea typeface="Object Sans" pitchFamily="34" charset="-122"/>
                          <a:cs typeface="Object Sans" charset="0"/>
                        </a:rPr>
                        <a:t>152.4</a:t>
                      </a:r>
                    </a:p>
                  </a:txBody>
                  <a:tcPr marL="66675" marR="66675" marT="66675" marB="66675">
                    <a:lnL w="9525" cap="flat" cmpd="sng" algn="ctr">
                      <a:solidFill>
                        <a:srgbClr val="2B2A35">
                          <a:alpha val="10000"/>
                        </a:srgbClr>
                      </a:solidFill>
                      <a:prstDash val="solid"/>
                      <a:round/>
                      <a:headEnd type="none" w="med" len="med"/>
                      <a:tailEnd type="none" w="med" len="med"/>
                    </a:lnL>
                    <a:lnR w="9525" cap="flat" cmpd="sng" algn="ctr">
                      <a:solidFill>
                        <a:srgbClr val="2B2A35">
                          <a:alpha val="10000"/>
                        </a:srgbClr>
                      </a:solidFill>
                      <a:prstDash val="solid"/>
                      <a:round/>
                      <a:headEnd type="none" w="med" len="med"/>
                      <a:tailEnd type="none" w="med" len="med"/>
                    </a:lnR>
                    <a:lnT w="9525" cap="flat" cmpd="sng" algn="ctr">
                      <a:solidFill>
                        <a:srgbClr val="2B2A35">
                          <a:alpha val="10000"/>
                        </a:srgbClr>
                      </a:solidFill>
                      <a:prstDash val="solid"/>
                      <a:round/>
                      <a:headEnd type="none" w="med" len="med"/>
                      <a:tailEnd type="none" w="med" len="med"/>
                    </a:lnT>
                    <a:lnB w="9525" cap="flat" cmpd="sng" algn="ctr">
                      <a:solidFill>
                        <a:srgbClr val="2B2A35">
                          <a:alpha val="10000"/>
                        </a:srgbClr>
                      </a:solidFill>
                      <a:prstDash val="solid"/>
                      <a:round/>
                      <a:headEnd type="none" w="med" len="med"/>
                      <a:tailEnd type="none" w="med" len="med"/>
                    </a:lnB>
                    <a:solidFill>
                      <a:srgbClr val="0A1D21"/>
                    </a:solidFill>
                  </a:tcPr>
                </a:tc>
                <a:extLst>
                  <a:ext uri="{0D108BD9-81ED-4DB2-BD59-A6C34878D82A}">
                    <a16:rowId xmlns:a16="http://schemas.microsoft.com/office/drawing/2014/main" val="10004"/>
                  </a:ext>
                </a:extLst>
              </a:tr>
              <a:tr h="293340">
                <a:tc>
                  <a:txBody>
                    <a:bodyPr/>
                    <a:lstStyle/>
                    <a:p>
                      <a:pPr algn="l"/>
                      <a:r>
                        <a:rPr lang="en-US" sz="1100" dirty="0">
                          <a:solidFill>
                            <a:srgbClr val="FFAA00"/>
                          </a:solidFill>
                          <a:latin typeface="Object Sans" pitchFamily="34" charset="0"/>
                          <a:ea typeface="Object Sans" pitchFamily="34" charset="-122"/>
                          <a:cs typeface="Object Sans" pitchFamily="34" charset="-120"/>
                        </a:rPr>
                        <a:t>Scope 2</a:t>
                      </a:r>
                      <a:endParaRPr lang="en-US" sz="1050" dirty="0">
                        <a:latin typeface="Object Sans" charset="0"/>
                        <a:ea typeface="Object Sans" charset="0"/>
                        <a:cs typeface="Object Sans" charset="0"/>
                      </a:endParaRPr>
                    </a:p>
                  </a:txBody>
                  <a:tcPr marL="66675" marR="66675" marT="66675" marB="66675">
                    <a:lnL w="9525" cap="flat" cmpd="sng" algn="ctr">
                      <a:solidFill>
                        <a:srgbClr val="2B2A35">
                          <a:alpha val="10000"/>
                        </a:srgbClr>
                      </a:solidFill>
                      <a:prstDash val="solid"/>
                      <a:round/>
                      <a:headEnd type="none" w="med" len="med"/>
                      <a:tailEnd type="none" w="med" len="med"/>
                    </a:lnL>
                    <a:lnR w="9525" cap="flat" cmpd="sng" algn="ctr">
                      <a:solidFill>
                        <a:srgbClr val="2B2A35">
                          <a:alpha val="10000"/>
                        </a:srgbClr>
                      </a:solidFill>
                      <a:prstDash val="solid"/>
                      <a:round/>
                      <a:headEnd type="none" w="med" len="med"/>
                      <a:tailEnd type="none" w="med" len="med"/>
                    </a:lnR>
                    <a:lnT w="9525" cap="flat" cmpd="sng" algn="ctr">
                      <a:solidFill>
                        <a:srgbClr val="2B2A35">
                          <a:alpha val="10000"/>
                        </a:srgbClr>
                      </a:solidFill>
                      <a:prstDash val="solid"/>
                      <a:round/>
                      <a:headEnd type="none" w="med" len="med"/>
                      <a:tailEnd type="none" w="med" len="med"/>
                    </a:lnT>
                    <a:lnB w="9525" cap="flat" cmpd="sng" algn="ctr">
                      <a:solidFill>
                        <a:srgbClr val="2B2A35">
                          <a:alpha val="10000"/>
                        </a:srgbClr>
                      </a:solidFill>
                      <a:prstDash val="solid"/>
                      <a:round/>
                      <a:headEnd type="none" w="med" len="med"/>
                      <a:tailEnd type="none" w="med" len="med"/>
                    </a:lnB>
                    <a:solidFill>
                      <a:srgbClr val="003540"/>
                    </a:solidFill>
                  </a:tcPr>
                </a:tc>
                <a:tc>
                  <a:txBody>
                    <a:bodyPr/>
                    <a:lstStyle/>
                    <a:p>
                      <a:pPr algn="l"/>
                      <a:endParaRPr lang="en-US" sz="1050" dirty="0">
                        <a:latin typeface="Object Sans" charset="0"/>
                        <a:ea typeface="Object Sans" charset="0"/>
                        <a:cs typeface="Object Sans" charset="0"/>
                      </a:endParaRPr>
                    </a:p>
                  </a:txBody>
                  <a:tcPr marL="66675" marR="66675" marT="66675" marB="66675">
                    <a:lnL w="9525" cap="flat" cmpd="sng" algn="ctr">
                      <a:solidFill>
                        <a:srgbClr val="2B2A35">
                          <a:alpha val="10000"/>
                        </a:srgbClr>
                      </a:solidFill>
                      <a:prstDash val="solid"/>
                      <a:round/>
                      <a:headEnd type="none" w="med" len="med"/>
                      <a:tailEnd type="none" w="med" len="med"/>
                    </a:lnL>
                    <a:lnR w="9525" cap="flat" cmpd="sng" algn="ctr">
                      <a:solidFill>
                        <a:srgbClr val="2B2A35">
                          <a:alpha val="10000"/>
                        </a:srgbClr>
                      </a:solidFill>
                      <a:prstDash val="solid"/>
                      <a:round/>
                      <a:headEnd type="none" w="med" len="med"/>
                      <a:tailEnd type="none" w="med" len="med"/>
                    </a:lnR>
                    <a:lnT w="9525" cap="flat" cmpd="sng" algn="ctr">
                      <a:solidFill>
                        <a:srgbClr val="2B2A35">
                          <a:alpha val="10000"/>
                        </a:srgbClr>
                      </a:solidFill>
                      <a:prstDash val="solid"/>
                      <a:round/>
                      <a:headEnd type="none" w="med" len="med"/>
                      <a:tailEnd type="none" w="med" len="med"/>
                    </a:lnT>
                    <a:lnB w="9525" cap="flat" cmpd="sng" algn="ctr">
                      <a:solidFill>
                        <a:srgbClr val="2B2A35">
                          <a:alpha val="10000"/>
                        </a:srgbClr>
                      </a:solidFill>
                      <a:prstDash val="solid"/>
                      <a:round/>
                      <a:headEnd type="none" w="med" len="med"/>
                      <a:tailEnd type="none" w="med" len="med"/>
                    </a:lnB>
                    <a:solidFill>
                      <a:srgbClr val="003540"/>
                    </a:solidFill>
                  </a:tcPr>
                </a:tc>
                <a:tc>
                  <a:txBody>
                    <a:bodyPr/>
                    <a:lstStyle/>
                    <a:p>
                      <a:pPr algn="r"/>
                      <a:r>
                        <a:rPr lang="en-US" sz="1100" dirty="0">
                          <a:solidFill>
                            <a:srgbClr val="FFAA00"/>
                          </a:solidFill>
                          <a:latin typeface="Object Sans" pitchFamily="34" charset="0"/>
                          <a:ea typeface="Object Sans" pitchFamily="34" charset="-122"/>
                          <a:cs typeface="Object Sans" pitchFamily="34" charset="-120"/>
                        </a:rPr>
                        <a:t>72.7</a:t>
                      </a:r>
                      <a:endParaRPr lang="en-US" sz="1050" dirty="0">
                        <a:latin typeface="Object Sans" charset="0"/>
                        <a:ea typeface="Object Sans" charset="0"/>
                        <a:cs typeface="Object Sans" charset="0"/>
                      </a:endParaRPr>
                    </a:p>
                  </a:txBody>
                  <a:tcPr marL="66675" marR="66675" marT="66675" marB="66675">
                    <a:lnL w="9525" cap="flat" cmpd="sng" algn="ctr">
                      <a:solidFill>
                        <a:srgbClr val="2B2A35">
                          <a:alpha val="10000"/>
                        </a:srgbClr>
                      </a:solidFill>
                      <a:prstDash val="solid"/>
                      <a:round/>
                      <a:headEnd type="none" w="med" len="med"/>
                      <a:tailEnd type="none" w="med" len="med"/>
                    </a:lnL>
                    <a:lnR w="9525" cap="flat" cmpd="sng" algn="ctr">
                      <a:solidFill>
                        <a:srgbClr val="2B2A35">
                          <a:alpha val="10000"/>
                        </a:srgbClr>
                      </a:solidFill>
                      <a:prstDash val="solid"/>
                      <a:round/>
                      <a:headEnd type="none" w="med" len="med"/>
                      <a:tailEnd type="none" w="med" len="med"/>
                    </a:lnR>
                    <a:lnT w="9525" cap="flat" cmpd="sng" algn="ctr">
                      <a:solidFill>
                        <a:srgbClr val="2B2A35">
                          <a:alpha val="10000"/>
                        </a:srgbClr>
                      </a:solidFill>
                      <a:prstDash val="solid"/>
                      <a:round/>
                      <a:headEnd type="none" w="med" len="med"/>
                      <a:tailEnd type="none" w="med" len="med"/>
                    </a:lnT>
                    <a:lnB w="9525" cap="flat" cmpd="sng" algn="ctr">
                      <a:solidFill>
                        <a:srgbClr val="2B2A35">
                          <a:alpha val="10000"/>
                        </a:srgbClr>
                      </a:solidFill>
                      <a:prstDash val="solid"/>
                      <a:round/>
                      <a:headEnd type="none" w="med" len="med"/>
                      <a:tailEnd type="none" w="med" len="med"/>
                    </a:lnB>
                    <a:solidFill>
                      <a:srgbClr val="003540"/>
                    </a:solidFill>
                  </a:tcPr>
                </a:tc>
                <a:tc>
                  <a:txBody>
                    <a:bodyPr/>
                    <a:lstStyle/>
                    <a:p>
                      <a:pPr algn="r"/>
                      <a:r>
                        <a:rPr lang="en-US" sz="1100" dirty="0">
                          <a:solidFill>
                            <a:srgbClr val="FFAA00"/>
                          </a:solidFill>
                          <a:latin typeface="Object Sans" pitchFamily="34" charset="0"/>
                          <a:ea typeface="Object Sans" pitchFamily="34" charset="-122"/>
                          <a:cs typeface="Object Sans" pitchFamily="34" charset="-120"/>
                        </a:rPr>
                        <a:t>64.1</a:t>
                      </a:r>
                      <a:endParaRPr lang="en-US" sz="1050" dirty="0">
                        <a:latin typeface="Object Sans" charset="0"/>
                        <a:ea typeface="Object Sans" charset="0"/>
                        <a:cs typeface="Object Sans" charset="0"/>
                      </a:endParaRPr>
                    </a:p>
                  </a:txBody>
                  <a:tcPr marL="66675" marR="66675" marT="66675" marB="66675">
                    <a:lnL w="9525" cap="flat" cmpd="sng" algn="ctr">
                      <a:solidFill>
                        <a:srgbClr val="2B2A35">
                          <a:alpha val="10000"/>
                        </a:srgbClr>
                      </a:solidFill>
                      <a:prstDash val="solid"/>
                      <a:round/>
                      <a:headEnd type="none" w="med" len="med"/>
                      <a:tailEnd type="none" w="med" len="med"/>
                    </a:lnL>
                    <a:lnR w="9525" cap="flat" cmpd="sng" algn="ctr">
                      <a:solidFill>
                        <a:srgbClr val="2B2A35">
                          <a:alpha val="10000"/>
                        </a:srgbClr>
                      </a:solidFill>
                      <a:prstDash val="solid"/>
                      <a:round/>
                      <a:headEnd type="none" w="med" len="med"/>
                      <a:tailEnd type="none" w="med" len="med"/>
                    </a:lnR>
                    <a:lnT w="9525" cap="flat" cmpd="sng" algn="ctr">
                      <a:solidFill>
                        <a:srgbClr val="2B2A35">
                          <a:alpha val="10000"/>
                        </a:srgbClr>
                      </a:solidFill>
                      <a:prstDash val="solid"/>
                      <a:round/>
                      <a:headEnd type="none" w="med" len="med"/>
                      <a:tailEnd type="none" w="med" len="med"/>
                    </a:lnT>
                    <a:lnB w="9525" cap="flat" cmpd="sng" algn="ctr">
                      <a:solidFill>
                        <a:srgbClr val="2B2A35">
                          <a:alpha val="10000"/>
                        </a:srgbClr>
                      </a:solidFill>
                      <a:prstDash val="solid"/>
                      <a:round/>
                      <a:headEnd type="none" w="med" len="med"/>
                      <a:tailEnd type="none" w="med" len="med"/>
                    </a:lnB>
                    <a:solidFill>
                      <a:srgbClr val="003540"/>
                    </a:solidFill>
                  </a:tcPr>
                </a:tc>
                <a:tc>
                  <a:txBody>
                    <a:bodyPr/>
                    <a:lstStyle/>
                    <a:p>
                      <a:pPr algn="r"/>
                      <a:r>
                        <a:rPr lang="en-US" sz="1100" dirty="0">
                          <a:solidFill>
                            <a:srgbClr val="FFAA00"/>
                          </a:solidFill>
                          <a:latin typeface="Object Sans" pitchFamily="34" charset="0"/>
                          <a:ea typeface="Object Sans" pitchFamily="34" charset="-122"/>
                          <a:cs typeface="Object Sans" pitchFamily="34" charset="-120"/>
                        </a:rPr>
                        <a:t>74.6</a:t>
                      </a:r>
                      <a:endParaRPr lang="en-US" sz="1050" dirty="0">
                        <a:latin typeface="Object Sans" charset="0"/>
                        <a:ea typeface="Object Sans" charset="0"/>
                        <a:cs typeface="Object Sans" charset="0"/>
                      </a:endParaRPr>
                    </a:p>
                  </a:txBody>
                  <a:tcPr marL="66675" marR="66675" marT="66675" marB="66675">
                    <a:lnL w="9525" cap="flat" cmpd="sng" algn="ctr">
                      <a:solidFill>
                        <a:srgbClr val="2B2A35">
                          <a:alpha val="10000"/>
                        </a:srgbClr>
                      </a:solidFill>
                      <a:prstDash val="solid"/>
                      <a:round/>
                      <a:headEnd type="none" w="med" len="med"/>
                      <a:tailEnd type="none" w="med" len="med"/>
                    </a:lnL>
                    <a:lnR w="9525" cap="flat" cmpd="sng" algn="ctr">
                      <a:solidFill>
                        <a:srgbClr val="2B2A35">
                          <a:alpha val="10000"/>
                        </a:srgbClr>
                      </a:solidFill>
                      <a:prstDash val="solid"/>
                      <a:round/>
                      <a:headEnd type="none" w="med" len="med"/>
                      <a:tailEnd type="none" w="med" len="med"/>
                    </a:lnR>
                    <a:lnT w="9525" cap="flat" cmpd="sng" algn="ctr">
                      <a:solidFill>
                        <a:srgbClr val="2B2A35">
                          <a:alpha val="10000"/>
                        </a:srgbClr>
                      </a:solidFill>
                      <a:prstDash val="solid"/>
                      <a:round/>
                      <a:headEnd type="none" w="med" len="med"/>
                      <a:tailEnd type="none" w="med" len="med"/>
                    </a:lnT>
                    <a:lnB w="9525" cap="flat" cmpd="sng" algn="ctr">
                      <a:solidFill>
                        <a:srgbClr val="2B2A35">
                          <a:alpha val="10000"/>
                        </a:srgbClr>
                      </a:solidFill>
                      <a:prstDash val="solid"/>
                      <a:round/>
                      <a:headEnd type="none" w="med" len="med"/>
                      <a:tailEnd type="none" w="med" len="med"/>
                    </a:lnB>
                    <a:solidFill>
                      <a:srgbClr val="003540"/>
                    </a:solidFill>
                  </a:tcPr>
                </a:tc>
                <a:tc>
                  <a:txBody>
                    <a:bodyPr/>
                    <a:lstStyle/>
                    <a:p>
                      <a:pPr algn="r"/>
                      <a:r>
                        <a:rPr lang="en-US" sz="1100" dirty="0">
                          <a:solidFill>
                            <a:srgbClr val="FFAA00"/>
                          </a:solidFill>
                          <a:latin typeface="Object Sans" pitchFamily="34" charset="0"/>
                          <a:ea typeface="Object Sans" pitchFamily="34" charset="-122"/>
                          <a:cs typeface="Object Sans" pitchFamily="34" charset="-120"/>
                        </a:rPr>
                        <a:t>78.3</a:t>
                      </a:r>
                      <a:endParaRPr lang="en-US" sz="1050" dirty="0">
                        <a:latin typeface="Object Sans" charset="0"/>
                        <a:ea typeface="Object Sans" charset="0"/>
                        <a:cs typeface="Object Sans" charset="0"/>
                      </a:endParaRPr>
                    </a:p>
                  </a:txBody>
                  <a:tcPr marL="66675" marR="66675" marT="66675" marB="66675">
                    <a:lnL w="9525" cap="flat" cmpd="sng" algn="ctr">
                      <a:solidFill>
                        <a:srgbClr val="2B2A35">
                          <a:alpha val="10000"/>
                        </a:srgbClr>
                      </a:solidFill>
                      <a:prstDash val="solid"/>
                      <a:round/>
                      <a:headEnd type="none" w="med" len="med"/>
                      <a:tailEnd type="none" w="med" len="med"/>
                    </a:lnL>
                    <a:lnR w="9525" cap="flat" cmpd="sng" algn="ctr">
                      <a:solidFill>
                        <a:srgbClr val="2B2A35">
                          <a:alpha val="10000"/>
                        </a:srgbClr>
                      </a:solidFill>
                      <a:prstDash val="solid"/>
                      <a:round/>
                      <a:headEnd type="none" w="med" len="med"/>
                      <a:tailEnd type="none" w="med" len="med"/>
                    </a:lnR>
                    <a:lnT w="9525" cap="flat" cmpd="sng" algn="ctr">
                      <a:solidFill>
                        <a:srgbClr val="2B2A35">
                          <a:alpha val="10000"/>
                        </a:srgbClr>
                      </a:solidFill>
                      <a:prstDash val="solid"/>
                      <a:round/>
                      <a:headEnd type="none" w="med" len="med"/>
                      <a:tailEnd type="none" w="med" len="med"/>
                    </a:lnT>
                    <a:lnB w="9525" cap="flat" cmpd="sng" algn="ctr">
                      <a:solidFill>
                        <a:srgbClr val="2B2A35">
                          <a:alpha val="10000"/>
                        </a:srgbClr>
                      </a:solidFill>
                      <a:prstDash val="solid"/>
                      <a:round/>
                      <a:headEnd type="none" w="med" len="med"/>
                      <a:tailEnd type="none" w="med" len="med"/>
                    </a:lnB>
                    <a:solidFill>
                      <a:srgbClr val="003540"/>
                    </a:solidFill>
                  </a:tcPr>
                </a:tc>
                <a:tc>
                  <a:txBody>
                    <a:bodyPr/>
                    <a:lstStyle/>
                    <a:p>
                      <a:pPr marL="0" algn="r" defTabSz="914400" rtl="0" eaLnBrk="1" latinLnBrk="0" hangingPunct="1"/>
                      <a:r>
                        <a:rPr lang="en-US" sz="1100" b="0" kern="1200" dirty="0">
                          <a:solidFill>
                            <a:srgbClr val="FFAA00"/>
                          </a:solidFill>
                          <a:latin typeface="Object Sans" pitchFamily="34" charset="0"/>
                          <a:ea typeface="Object Sans" pitchFamily="34" charset="-122"/>
                          <a:cs typeface="Object Sans" charset="0"/>
                        </a:rPr>
                        <a:t>105.8</a:t>
                      </a:r>
                    </a:p>
                  </a:txBody>
                  <a:tcPr marL="66675" marR="66675" marT="66675" marB="66675">
                    <a:lnL w="9525" cap="flat" cmpd="sng" algn="ctr">
                      <a:solidFill>
                        <a:srgbClr val="2B2A35">
                          <a:alpha val="10000"/>
                        </a:srgbClr>
                      </a:solidFill>
                      <a:prstDash val="solid"/>
                      <a:round/>
                      <a:headEnd type="none" w="med" len="med"/>
                      <a:tailEnd type="none" w="med" len="med"/>
                    </a:lnL>
                    <a:lnR w="9525" cap="flat" cmpd="sng" algn="ctr">
                      <a:solidFill>
                        <a:srgbClr val="2B2A35">
                          <a:alpha val="10000"/>
                        </a:srgbClr>
                      </a:solidFill>
                      <a:prstDash val="solid"/>
                      <a:round/>
                      <a:headEnd type="none" w="med" len="med"/>
                      <a:tailEnd type="none" w="med" len="med"/>
                    </a:lnR>
                    <a:lnT w="9525" cap="flat" cmpd="sng" algn="ctr">
                      <a:solidFill>
                        <a:srgbClr val="2B2A35">
                          <a:alpha val="10000"/>
                        </a:srgbClr>
                      </a:solidFill>
                      <a:prstDash val="solid"/>
                      <a:round/>
                      <a:headEnd type="none" w="med" len="med"/>
                      <a:tailEnd type="none" w="med" len="med"/>
                    </a:lnT>
                    <a:lnB w="9525" cap="flat" cmpd="sng" algn="ctr">
                      <a:solidFill>
                        <a:srgbClr val="2B2A35">
                          <a:alpha val="10000"/>
                        </a:srgbClr>
                      </a:solidFill>
                      <a:prstDash val="solid"/>
                      <a:round/>
                      <a:headEnd type="none" w="med" len="med"/>
                      <a:tailEnd type="none" w="med" len="med"/>
                    </a:lnB>
                    <a:solidFill>
                      <a:srgbClr val="003540"/>
                    </a:solidFill>
                  </a:tcPr>
                </a:tc>
                <a:extLst>
                  <a:ext uri="{0D108BD9-81ED-4DB2-BD59-A6C34878D82A}">
                    <a16:rowId xmlns:a16="http://schemas.microsoft.com/office/drawing/2014/main" val="10005"/>
                  </a:ext>
                </a:extLst>
              </a:tr>
              <a:tr h="293340">
                <a:tc>
                  <a:txBody>
                    <a:bodyPr/>
                    <a:lstStyle/>
                    <a:p>
                      <a:pPr algn="l"/>
                      <a:endParaRPr lang="en-US" sz="1050" dirty="0">
                        <a:latin typeface="Object Sans" charset="0"/>
                        <a:ea typeface="Object Sans" charset="0"/>
                        <a:cs typeface="Object Sans" charset="0"/>
                      </a:endParaRPr>
                    </a:p>
                  </a:txBody>
                  <a:tcPr marL="66675" marR="66675" marT="66675" marB="66675">
                    <a:lnL w="9525" cap="flat" cmpd="sng" algn="ctr">
                      <a:solidFill>
                        <a:srgbClr val="2B2A35">
                          <a:alpha val="10000"/>
                        </a:srgbClr>
                      </a:solidFill>
                      <a:prstDash val="solid"/>
                      <a:round/>
                      <a:headEnd type="none" w="med" len="med"/>
                      <a:tailEnd type="none" w="med" len="med"/>
                    </a:lnL>
                    <a:lnR w="9525" cap="flat" cmpd="sng" algn="ctr">
                      <a:solidFill>
                        <a:srgbClr val="2B2A35">
                          <a:alpha val="10000"/>
                        </a:srgbClr>
                      </a:solidFill>
                      <a:prstDash val="solid"/>
                      <a:round/>
                      <a:headEnd type="none" w="med" len="med"/>
                      <a:tailEnd type="none" w="med" len="med"/>
                    </a:lnR>
                    <a:lnT w="9525" cap="flat" cmpd="sng" algn="ctr">
                      <a:solidFill>
                        <a:srgbClr val="2B2A35">
                          <a:alpha val="10000"/>
                        </a:srgbClr>
                      </a:solidFill>
                      <a:prstDash val="solid"/>
                      <a:round/>
                      <a:headEnd type="none" w="med" len="med"/>
                      <a:tailEnd type="none" w="med" len="med"/>
                    </a:lnT>
                    <a:lnB w="9525" cap="flat" cmpd="sng" algn="ctr">
                      <a:solidFill>
                        <a:srgbClr val="2B2A35">
                          <a:alpha val="10000"/>
                        </a:srgbClr>
                      </a:solidFill>
                      <a:prstDash val="solid"/>
                      <a:round/>
                      <a:headEnd type="none" w="med" len="med"/>
                      <a:tailEnd type="none" w="med" len="med"/>
                    </a:lnB>
                    <a:solidFill>
                      <a:srgbClr val="0A1D21"/>
                    </a:solidFill>
                  </a:tcPr>
                </a:tc>
                <a:tc>
                  <a:txBody>
                    <a:bodyPr/>
                    <a:lstStyle/>
                    <a:p>
                      <a:pPr algn="l"/>
                      <a:r>
                        <a:rPr lang="en-US" sz="1100" dirty="0">
                          <a:solidFill>
                            <a:srgbClr val="FFAA00"/>
                          </a:solidFill>
                          <a:latin typeface="Object Sans" pitchFamily="34" charset="0"/>
                          <a:ea typeface="Object Sans" pitchFamily="34" charset="-122"/>
                          <a:cs typeface="Object Sans" pitchFamily="34" charset="-120"/>
                        </a:rPr>
                        <a:t>Electricity</a:t>
                      </a:r>
                      <a:endParaRPr lang="en-US" sz="1050" dirty="0">
                        <a:latin typeface="Object Sans" charset="0"/>
                        <a:ea typeface="Object Sans" charset="0"/>
                        <a:cs typeface="Object Sans" charset="0"/>
                      </a:endParaRPr>
                    </a:p>
                  </a:txBody>
                  <a:tcPr marL="66675" marR="66675" marT="66675" marB="66675">
                    <a:lnL w="9525" cap="flat" cmpd="sng" algn="ctr">
                      <a:solidFill>
                        <a:srgbClr val="2B2A35">
                          <a:alpha val="10000"/>
                        </a:srgbClr>
                      </a:solidFill>
                      <a:prstDash val="solid"/>
                      <a:round/>
                      <a:headEnd type="none" w="med" len="med"/>
                      <a:tailEnd type="none" w="med" len="med"/>
                    </a:lnL>
                    <a:lnR w="9525" cap="flat" cmpd="sng" algn="ctr">
                      <a:solidFill>
                        <a:srgbClr val="2B2A35">
                          <a:alpha val="10000"/>
                        </a:srgbClr>
                      </a:solidFill>
                      <a:prstDash val="solid"/>
                      <a:round/>
                      <a:headEnd type="none" w="med" len="med"/>
                      <a:tailEnd type="none" w="med" len="med"/>
                    </a:lnR>
                    <a:lnT w="9525" cap="flat" cmpd="sng" algn="ctr">
                      <a:solidFill>
                        <a:srgbClr val="2B2A35">
                          <a:alpha val="10000"/>
                        </a:srgbClr>
                      </a:solidFill>
                      <a:prstDash val="solid"/>
                      <a:round/>
                      <a:headEnd type="none" w="med" len="med"/>
                      <a:tailEnd type="none" w="med" len="med"/>
                    </a:lnT>
                    <a:lnB w="9525" cap="flat" cmpd="sng" algn="ctr">
                      <a:solidFill>
                        <a:srgbClr val="2B2A35">
                          <a:alpha val="10000"/>
                        </a:srgbClr>
                      </a:solidFill>
                      <a:prstDash val="solid"/>
                      <a:round/>
                      <a:headEnd type="none" w="med" len="med"/>
                      <a:tailEnd type="none" w="med" len="med"/>
                    </a:lnB>
                    <a:solidFill>
                      <a:srgbClr val="0A1D21"/>
                    </a:solidFill>
                  </a:tcPr>
                </a:tc>
                <a:tc>
                  <a:txBody>
                    <a:bodyPr/>
                    <a:lstStyle/>
                    <a:p>
                      <a:pPr algn="r"/>
                      <a:r>
                        <a:rPr lang="en-US" sz="1100" dirty="0">
                          <a:solidFill>
                            <a:srgbClr val="FFAA00"/>
                          </a:solidFill>
                          <a:latin typeface="Object Sans" pitchFamily="34" charset="0"/>
                          <a:ea typeface="Object Sans" pitchFamily="34" charset="-122"/>
                          <a:cs typeface="Object Sans" pitchFamily="34" charset="-120"/>
                        </a:rPr>
                        <a:t>72.7</a:t>
                      </a:r>
                      <a:endParaRPr lang="en-US" sz="1050" dirty="0">
                        <a:latin typeface="Object Sans" charset="0"/>
                        <a:ea typeface="Object Sans" charset="0"/>
                        <a:cs typeface="Object Sans" charset="0"/>
                      </a:endParaRPr>
                    </a:p>
                  </a:txBody>
                  <a:tcPr marL="66675" marR="66675" marT="66675" marB="66675">
                    <a:lnL w="9525" cap="flat" cmpd="sng" algn="ctr">
                      <a:solidFill>
                        <a:srgbClr val="2B2A35">
                          <a:alpha val="10000"/>
                        </a:srgbClr>
                      </a:solidFill>
                      <a:prstDash val="solid"/>
                      <a:round/>
                      <a:headEnd type="none" w="med" len="med"/>
                      <a:tailEnd type="none" w="med" len="med"/>
                    </a:lnL>
                    <a:lnR w="9525" cap="flat" cmpd="sng" algn="ctr">
                      <a:solidFill>
                        <a:srgbClr val="2B2A35">
                          <a:alpha val="10000"/>
                        </a:srgbClr>
                      </a:solidFill>
                      <a:prstDash val="solid"/>
                      <a:round/>
                      <a:headEnd type="none" w="med" len="med"/>
                      <a:tailEnd type="none" w="med" len="med"/>
                    </a:lnR>
                    <a:lnT w="9525" cap="flat" cmpd="sng" algn="ctr">
                      <a:solidFill>
                        <a:srgbClr val="2B2A35">
                          <a:alpha val="10000"/>
                        </a:srgbClr>
                      </a:solidFill>
                      <a:prstDash val="solid"/>
                      <a:round/>
                      <a:headEnd type="none" w="med" len="med"/>
                      <a:tailEnd type="none" w="med" len="med"/>
                    </a:lnT>
                    <a:lnB w="9525" cap="flat" cmpd="sng" algn="ctr">
                      <a:solidFill>
                        <a:srgbClr val="2B2A35">
                          <a:alpha val="10000"/>
                        </a:srgbClr>
                      </a:solidFill>
                      <a:prstDash val="solid"/>
                      <a:round/>
                      <a:headEnd type="none" w="med" len="med"/>
                      <a:tailEnd type="none" w="med" len="med"/>
                    </a:lnB>
                    <a:solidFill>
                      <a:srgbClr val="0A1D21"/>
                    </a:solidFill>
                  </a:tcPr>
                </a:tc>
                <a:tc>
                  <a:txBody>
                    <a:bodyPr/>
                    <a:lstStyle/>
                    <a:p>
                      <a:pPr algn="r"/>
                      <a:r>
                        <a:rPr lang="en-US" sz="1100" dirty="0">
                          <a:solidFill>
                            <a:srgbClr val="FFAA00"/>
                          </a:solidFill>
                          <a:latin typeface="Object Sans" pitchFamily="34" charset="0"/>
                          <a:ea typeface="Object Sans" pitchFamily="34" charset="-122"/>
                          <a:cs typeface="Object Sans" pitchFamily="34" charset="-120"/>
                        </a:rPr>
                        <a:t>64.1</a:t>
                      </a:r>
                      <a:endParaRPr lang="en-US" sz="1050" dirty="0">
                        <a:latin typeface="Object Sans" charset="0"/>
                        <a:ea typeface="Object Sans" charset="0"/>
                        <a:cs typeface="Object Sans" charset="0"/>
                      </a:endParaRPr>
                    </a:p>
                  </a:txBody>
                  <a:tcPr marL="66675" marR="66675" marT="66675" marB="66675">
                    <a:lnL w="9525" cap="flat" cmpd="sng" algn="ctr">
                      <a:solidFill>
                        <a:srgbClr val="2B2A35">
                          <a:alpha val="10000"/>
                        </a:srgbClr>
                      </a:solidFill>
                      <a:prstDash val="solid"/>
                      <a:round/>
                      <a:headEnd type="none" w="med" len="med"/>
                      <a:tailEnd type="none" w="med" len="med"/>
                    </a:lnL>
                    <a:lnR w="9525" cap="flat" cmpd="sng" algn="ctr">
                      <a:solidFill>
                        <a:srgbClr val="2B2A35">
                          <a:alpha val="10000"/>
                        </a:srgbClr>
                      </a:solidFill>
                      <a:prstDash val="solid"/>
                      <a:round/>
                      <a:headEnd type="none" w="med" len="med"/>
                      <a:tailEnd type="none" w="med" len="med"/>
                    </a:lnR>
                    <a:lnT w="9525" cap="flat" cmpd="sng" algn="ctr">
                      <a:solidFill>
                        <a:srgbClr val="2B2A35">
                          <a:alpha val="10000"/>
                        </a:srgbClr>
                      </a:solidFill>
                      <a:prstDash val="solid"/>
                      <a:round/>
                      <a:headEnd type="none" w="med" len="med"/>
                      <a:tailEnd type="none" w="med" len="med"/>
                    </a:lnT>
                    <a:lnB w="9525" cap="flat" cmpd="sng" algn="ctr">
                      <a:solidFill>
                        <a:srgbClr val="2B2A35">
                          <a:alpha val="10000"/>
                        </a:srgbClr>
                      </a:solidFill>
                      <a:prstDash val="solid"/>
                      <a:round/>
                      <a:headEnd type="none" w="med" len="med"/>
                      <a:tailEnd type="none" w="med" len="med"/>
                    </a:lnB>
                    <a:solidFill>
                      <a:srgbClr val="0A1D21"/>
                    </a:solidFill>
                  </a:tcPr>
                </a:tc>
                <a:tc>
                  <a:txBody>
                    <a:bodyPr/>
                    <a:lstStyle/>
                    <a:p>
                      <a:pPr algn="r"/>
                      <a:r>
                        <a:rPr lang="en-US" sz="1100" dirty="0">
                          <a:solidFill>
                            <a:srgbClr val="FFAA00"/>
                          </a:solidFill>
                          <a:latin typeface="Object Sans" pitchFamily="34" charset="0"/>
                          <a:ea typeface="Object Sans" pitchFamily="34" charset="-122"/>
                          <a:cs typeface="Object Sans" pitchFamily="34" charset="-120"/>
                        </a:rPr>
                        <a:t>74.6</a:t>
                      </a:r>
                      <a:endParaRPr lang="en-US" sz="1050" dirty="0">
                        <a:latin typeface="Object Sans" charset="0"/>
                        <a:ea typeface="Object Sans" charset="0"/>
                        <a:cs typeface="Object Sans" charset="0"/>
                      </a:endParaRPr>
                    </a:p>
                  </a:txBody>
                  <a:tcPr marL="66675" marR="66675" marT="66675" marB="66675">
                    <a:lnL w="9525" cap="flat" cmpd="sng" algn="ctr">
                      <a:solidFill>
                        <a:srgbClr val="2B2A35">
                          <a:alpha val="10000"/>
                        </a:srgbClr>
                      </a:solidFill>
                      <a:prstDash val="solid"/>
                      <a:round/>
                      <a:headEnd type="none" w="med" len="med"/>
                      <a:tailEnd type="none" w="med" len="med"/>
                    </a:lnL>
                    <a:lnR w="9525" cap="flat" cmpd="sng" algn="ctr">
                      <a:solidFill>
                        <a:srgbClr val="2B2A35">
                          <a:alpha val="10000"/>
                        </a:srgbClr>
                      </a:solidFill>
                      <a:prstDash val="solid"/>
                      <a:round/>
                      <a:headEnd type="none" w="med" len="med"/>
                      <a:tailEnd type="none" w="med" len="med"/>
                    </a:lnR>
                    <a:lnT w="9525" cap="flat" cmpd="sng" algn="ctr">
                      <a:solidFill>
                        <a:srgbClr val="2B2A35">
                          <a:alpha val="10000"/>
                        </a:srgbClr>
                      </a:solidFill>
                      <a:prstDash val="solid"/>
                      <a:round/>
                      <a:headEnd type="none" w="med" len="med"/>
                      <a:tailEnd type="none" w="med" len="med"/>
                    </a:lnT>
                    <a:lnB w="9525" cap="flat" cmpd="sng" algn="ctr">
                      <a:solidFill>
                        <a:srgbClr val="2B2A35">
                          <a:alpha val="10000"/>
                        </a:srgbClr>
                      </a:solidFill>
                      <a:prstDash val="solid"/>
                      <a:round/>
                      <a:headEnd type="none" w="med" len="med"/>
                      <a:tailEnd type="none" w="med" len="med"/>
                    </a:lnB>
                    <a:solidFill>
                      <a:srgbClr val="0A1D21"/>
                    </a:solidFill>
                  </a:tcPr>
                </a:tc>
                <a:tc>
                  <a:txBody>
                    <a:bodyPr/>
                    <a:lstStyle/>
                    <a:p>
                      <a:pPr algn="r"/>
                      <a:r>
                        <a:rPr lang="en-US" sz="1100" dirty="0">
                          <a:solidFill>
                            <a:srgbClr val="FFAA00"/>
                          </a:solidFill>
                          <a:latin typeface="Object Sans" pitchFamily="34" charset="0"/>
                          <a:ea typeface="Object Sans" pitchFamily="34" charset="-122"/>
                          <a:cs typeface="Object Sans" pitchFamily="34" charset="-120"/>
                        </a:rPr>
                        <a:t>78.3</a:t>
                      </a:r>
                      <a:endParaRPr lang="en-US" sz="1050" dirty="0">
                        <a:latin typeface="Object Sans" charset="0"/>
                        <a:ea typeface="Object Sans" charset="0"/>
                        <a:cs typeface="Object Sans" charset="0"/>
                      </a:endParaRPr>
                    </a:p>
                  </a:txBody>
                  <a:tcPr marL="66675" marR="66675" marT="66675" marB="66675">
                    <a:lnL w="9525" cap="flat" cmpd="sng" algn="ctr">
                      <a:solidFill>
                        <a:srgbClr val="2B2A35">
                          <a:alpha val="10000"/>
                        </a:srgbClr>
                      </a:solidFill>
                      <a:prstDash val="solid"/>
                      <a:round/>
                      <a:headEnd type="none" w="med" len="med"/>
                      <a:tailEnd type="none" w="med" len="med"/>
                    </a:lnL>
                    <a:lnR w="9525" cap="flat" cmpd="sng" algn="ctr">
                      <a:solidFill>
                        <a:srgbClr val="2B2A35">
                          <a:alpha val="10000"/>
                        </a:srgbClr>
                      </a:solidFill>
                      <a:prstDash val="solid"/>
                      <a:round/>
                      <a:headEnd type="none" w="med" len="med"/>
                      <a:tailEnd type="none" w="med" len="med"/>
                    </a:lnR>
                    <a:lnT w="9525" cap="flat" cmpd="sng" algn="ctr">
                      <a:solidFill>
                        <a:srgbClr val="2B2A35">
                          <a:alpha val="10000"/>
                        </a:srgbClr>
                      </a:solidFill>
                      <a:prstDash val="solid"/>
                      <a:round/>
                      <a:headEnd type="none" w="med" len="med"/>
                      <a:tailEnd type="none" w="med" len="med"/>
                    </a:lnT>
                    <a:lnB w="9525" cap="flat" cmpd="sng" algn="ctr">
                      <a:solidFill>
                        <a:srgbClr val="2B2A35">
                          <a:alpha val="10000"/>
                        </a:srgbClr>
                      </a:solidFill>
                      <a:prstDash val="solid"/>
                      <a:round/>
                      <a:headEnd type="none" w="med" len="med"/>
                      <a:tailEnd type="none" w="med" len="med"/>
                    </a:lnB>
                    <a:solidFill>
                      <a:srgbClr val="0A1D21"/>
                    </a:solidFill>
                  </a:tcPr>
                </a:tc>
                <a:tc>
                  <a:txBody>
                    <a:bodyPr/>
                    <a:lstStyle/>
                    <a:p>
                      <a:pPr marL="0" algn="r" defTabSz="914400" rtl="0" eaLnBrk="1" latinLnBrk="0" hangingPunct="1"/>
                      <a:r>
                        <a:rPr lang="en-US" sz="1100" b="0" kern="1200" dirty="0">
                          <a:solidFill>
                            <a:srgbClr val="FFAA00"/>
                          </a:solidFill>
                          <a:latin typeface="Object Sans" pitchFamily="34" charset="0"/>
                          <a:ea typeface="Object Sans" pitchFamily="34" charset="-122"/>
                          <a:cs typeface="Object Sans" charset="0"/>
                        </a:rPr>
                        <a:t>105.8</a:t>
                      </a:r>
                    </a:p>
                  </a:txBody>
                  <a:tcPr marL="66675" marR="66675" marT="66675" marB="66675">
                    <a:lnL w="9525" cap="flat" cmpd="sng" algn="ctr">
                      <a:solidFill>
                        <a:srgbClr val="2B2A35">
                          <a:alpha val="10000"/>
                        </a:srgbClr>
                      </a:solidFill>
                      <a:prstDash val="solid"/>
                      <a:round/>
                      <a:headEnd type="none" w="med" len="med"/>
                      <a:tailEnd type="none" w="med" len="med"/>
                    </a:lnL>
                    <a:lnR w="9525" cap="flat" cmpd="sng" algn="ctr">
                      <a:solidFill>
                        <a:srgbClr val="2B2A35">
                          <a:alpha val="10000"/>
                        </a:srgbClr>
                      </a:solidFill>
                      <a:prstDash val="solid"/>
                      <a:round/>
                      <a:headEnd type="none" w="med" len="med"/>
                      <a:tailEnd type="none" w="med" len="med"/>
                    </a:lnR>
                    <a:lnT w="9525" cap="flat" cmpd="sng" algn="ctr">
                      <a:solidFill>
                        <a:srgbClr val="2B2A35">
                          <a:alpha val="10000"/>
                        </a:srgbClr>
                      </a:solidFill>
                      <a:prstDash val="solid"/>
                      <a:round/>
                      <a:headEnd type="none" w="med" len="med"/>
                      <a:tailEnd type="none" w="med" len="med"/>
                    </a:lnT>
                    <a:lnB w="9525" cap="flat" cmpd="sng" algn="ctr">
                      <a:solidFill>
                        <a:srgbClr val="2B2A35">
                          <a:alpha val="10000"/>
                        </a:srgbClr>
                      </a:solidFill>
                      <a:prstDash val="solid"/>
                      <a:round/>
                      <a:headEnd type="none" w="med" len="med"/>
                      <a:tailEnd type="none" w="med" len="med"/>
                    </a:lnB>
                    <a:solidFill>
                      <a:srgbClr val="0A1D21"/>
                    </a:solidFill>
                  </a:tcPr>
                </a:tc>
                <a:extLst>
                  <a:ext uri="{0D108BD9-81ED-4DB2-BD59-A6C34878D82A}">
                    <a16:rowId xmlns:a16="http://schemas.microsoft.com/office/drawing/2014/main" val="10006"/>
                  </a:ext>
                </a:extLst>
              </a:tr>
              <a:tr h="293340">
                <a:tc>
                  <a:txBody>
                    <a:bodyPr/>
                    <a:lstStyle/>
                    <a:p>
                      <a:pPr algn="l"/>
                      <a:r>
                        <a:rPr lang="en-US" sz="1100" dirty="0">
                          <a:solidFill>
                            <a:srgbClr val="FFAA00"/>
                          </a:solidFill>
                          <a:latin typeface="Object Sans" pitchFamily="34" charset="0"/>
                          <a:ea typeface="Object Sans" pitchFamily="34" charset="-122"/>
                          <a:cs typeface="Object Sans" pitchFamily="34" charset="-120"/>
                        </a:rPr>
                        <a:t>Scope 3</a:t>
                      </a:r>
                      <a:endParaRPr lang="en-US" sz="1050" dirty="0">
                        <a:latin typeface="Object Sans" charset="0"/>
                        <a:ea typeface="Object Sans" charset="0"/>
                        <a:cs typeface="Object Sans" charset="0"/>
                      </a:endParaRPr>
                    </a:p>
                  </a:txBody>
                  <a:tcPr marL="66675" marR="66675" marT="66675" marB="66675">
                    <a:lnL w="9525" cap="flat" cmpd="sng" algn="ctr">
                      <a:solidFill>
                        <a:srgbClr val="2B2A35">
                          <a:alpha val="10000"/>
                        </a:srgbClr>
                      </a:solidFill>
                      <a:prstDash val="solid"/>
                      <a:round/>
                      <a:headEnd type="none" w="med" len="med"/>
                      <a:tailEnd type="none" w="med" len="med"/>
                    </a:lnL>
                    <a:lnR w="9525" cap="flat" cmpd="sng" algn="ctr">
                      <a:solidFill>
                        <a:srgbClr val="2B2A35">
                          <a:alpha val="10000"/>
                        </a:srgbClr>
                      </a:solidFill>
                      <a:prstDash val="solid"/>
                      <a:round/>
                      <a:headEnd type="none" w="med" len="med"/>
                      <a:tailEnd type="none" w="med" len="med"/>
                    </a:lnR>
                    <a:lnT w="9525" cap="flat" cmpd="sng" algn="ctr">
                      <a:solidFill>
                        <a:srgbClr val="2B2A35">
                          <a:alpha val="10000"/>
                        </a:srgbClr>
                      </a:solidFill>
                      <a:prstDash val="solid"/>
                      <a:round/>
                      <a:headEnd type="none" w="med" len="med"/>
                      <a:tailEnd type="none" w="med" len="med"/>
                    </a:lnT>
                    <a:lnB w="9525" cap="flat" cmpd="sng" algn="ctr">
                      <a:solidFill>
                        <a:srgbClr val="2B2A35">
                          <a:alpha val="10000"/>
                        </a:srgbClr>
                      </a:solidFill>
                      <a:prstDash val="solid"/>
                      <a:round/>
                      <a:headEnd type="none" w="med" len="med"/>
                      <a:tailEnd type="none" w="med" len="med"/>
                    </a:lnB>
                    <a:solidFill>
                      <a:srgbClr val="003540"/>
                    </a:solidFill>
                  </a:tcPr>
                </a:tc>
                <a:tc>
                  <a:txBody>
                    <a:bodyPr/>
                    <a:lstStyle/>
                    <a:p>
                      <a:pPr algn="l"/>
                      <a:endParaRPr lang="en-US" sz="1050" dirty="0">
                        <a:latin typeface="Object Sans" charset="0"/>
                        <a:ea typeface="Object Sans" charset="0"/>
                        <a:cs typeface="Object Sans" charset="0"/>
                      </a:endParaRPr>
                    </a:p>
                  </a:txBody>
                  <a:tcPr marL="66675" marR="66675" marT="66675" marB="66675">
                    <a:lnL w="9525" cap="flat" cmpd="sng" algn="ctr">
                      <a:solidFill>
                        <a:srgbClr val="2B2A35">
                          <a:alpha val="10000"/>
                        </a:srgbClr>
                      </a:solidFill>
                      <a:prstDash val="solid"/>
                      <a:round/>
                      <a:headEnd type="none" w="med" len="med"/>
                      <a:tailEnd type="none" w="med" len="med"/>
                    </a:lnL>
                    <a:lnR w="9525" cap="flat" cmpd="sng" algn="ctr">
                      <a:solidFill>
                        <a:srgbClr val="2B2A35">
                          <a:alpha val="10000"/>
                        </a:srgbClr>
                      </a:solidFill>
                      <a:prstDash val="solid"/>
                      <a:round/>
                      <a:headEnd type="none" w="med" len="med"/>
                      <a:tailEnd type="none" w="med" len="med"/>
                    </a:lnR>
                    <a:lnT w="9525" cap="flat" cmpd="sng" algn="ctr">
                      <a:solidFill>
                        <a:srgbClr val="2B2A35">
                          <a:alpha val="10000"/>
                        </a:srgbClr>
                      </a:solidFill>
                      <a:prstDash val="solid"/>
                      <a:round/>
                      <a:headEnd type="none" w="med" len="med"/>
                      <a:tailEnd type="none" w="med" len="med"/>
                    </a:lnT>
                    <a:lnB w="9525" cap="flat" cmpd="sng" algn="ctr">
                      <a:solidFill>
                        <a:srgbClr val="2B2A35">
                          <a:alpha val="10000"/>
                        </a:srgbClr>
                      </a:solidFill>
                      <a:prstDash val="solid"/>
                      <a:round/>
                      <a:headEnd type="none" w="med" len="med"/>
                      <a:tailEnd type="none" w="med" len="med"/>
                    </a:lnB>
                    <a:solidFill>
                      <a:srgbClr val="003540"/>
                    </a:solidFill>
                  </a:tcPr>
                </a:tc>
                <a:tc>
                  <a:txBody>
                    <a:bodyPr/>
                    <a:lstStyle/>
                    <a:p>
                      <a:pPr algn="r"/>
                      <a:r>
                        <a:rPr lang="en-US" sz="1100" dirty="0">
                          <a:solidFill>
                            <a:srgbClr val="FFAA00"/>
                          </a:solidFill>
                          <a:latin typeface="Object Sans" pitchFamily="34" charset="0"/>
                          <a:ea typeface="Object Sans" pitchFamily="34" charset="-122"/>
                          <a:cs typeface="Object Sans" pitchFamily="34" charset="-120"/>
                        </a:rPr>
                        <a:t>4157.6</a:t>
                      </a:r>
                      <a:endParaRPr lang="en-US" sz="1050" dirty="0">
                        <a:latin typeface="Object Sans" charset="0"/>
                        <a:ea typeface="Object Sans" charset="0"/>
                        <a:cs typeface="Object Sans" charset="0"/>
                      </a:endParaRPr>
                    </a:p>
                  </a:txBody>
                  <a:tcPr marL="66675" marR="66675" marT="66675" marB="66675">
                    <a:lnL w="9525" cap="flat" cmpd="sng" algn="ctr">
                      <a:solidFill>
                        <a:srgbClr val="2B2A35">
                          <a:alpha val="10000"/>
                        </a:srgbClr>
                      </a:solidFill>
                      <a:prstDash val="solid"/>
                      <a:round/>
                      <a:headEnd type="none" w="med" len="med"/>
                      <a:tailEnd type="none" w="med" len="med"/>
                    </a:lnL>
                    <a:lnR w="9525" cap="flat" cmpd="sng" algn="ctr">
                      <a:solidFill>
                        <a:srgbClr val="2B2A35">
                          <a:alpha val="10000"/>
                        </a:srgbClr>
                      </a:solidFill>
                      <a:prstDash val="solid"/>
                      <a:round/>
                      <a:headEnd type="none" w="med" len="med"/>
                      <a:tailEnd type="none" w="med" len="med"/>
                    </a:lnR>
                    <a:lnT w="9525" cap="flat" cmpd="sng" algn="ctr">
                      <a:solidFill>
                        <a:srgbClr val="2B2A35">
                          <a:alpha val="10000"/>
                        </a:srgbClr>
                      </a:solidFill>
                      <a:prstDash val="solid"/>
                      <a:round/>
                      <a:headEnd type="none" w="med" len="med"/>
                      <a:tailEnd type="none" w="med" len="med"/>
                    </a:lnT>
                    <a:lnB w="9525" cap="flat" cmpd="sng" algn="ctr">
                      <a:solidFill>
                        <a:srgbClr val="2B2A35">
                          <a:alpha val="10000"/>
                        </a:srgbClr>
                      </a:solidFill>
                      <a:prstDash val="solid"/>
                      <a:round/>
                      <a:headEnd type="none" w="med" len="med"/>
                      <a:tailEnd type="none" w="med" len="med"/>
                    </a:lnB>
                    <a:solidFill>
                      <a:srgbClr val="003540"/>
                    </a:solidFill>
                  </a:tcPr>
                </a:tc>
                <a:tc>
                  <a:txBody>
                    <a:bodyPr/>
                    <a:lstStyle/>
                    <a:p>
                      <a:pPr algn="r"/>
                      <a:r>
                        <a:rPr lang="en-US" sz="1100" dirty="0">
                          <a:solidFill>
                            <a:srgbClr val="FFAA00"/>
                          </a:solidFill>
                          <a:latin typeface="Object Sans" pitchFamily="34" charset="0"/>
                          <a:ea typeface="Object Sans" pitchFamily="34" charset="-122"/>
                          <a:cs typeface="Object Sans" pitchFamily="34" charset="-120"/>
                        </a:rPr>
                        <a:t>3947.9</a:t>
                      </a:r>
                      <a:endParaRPr lang="en-US" sz="1050" dirty="0">
                        <a:latin typeface="Object Sans" charset="0"/>
                        <a:ea typeface="Object Sans" charset="0"/>
                        <a:cs typeface="Object Sans" charset="0"/>
                      </a:endParaRPr>
                    </a:p>
                  </a:txBody>
                  <a:tcPr marL="66675" marR="66675" marT="66675" marB="66675">
                    <a:lnL w="9525" cap="flat" cmpd="sng" algn="ctr">
                      <a:solidFill>
                        <a:srgbClr val="2B2A35">
                          <a:alpha val="10000"/>
                        </a:srgbClr>
                      </a:solidFill>
                      <a:prstDash val="solid"/>
                      <a:round/>
                      <a:headEnd type="none" w="med" len="med"/>
                      <a:tailEnd type="none" w="med" len="med"/>
                    </a:lnL>
                    <a:lnR w="9525" cap="flat" cmpd="sng" algn="ctr">
                      <a:solidFill>
                        <a:srgbClr val="2B2A35">
                          <a:alpha val="10000"/>
                        </a:srgbClr>
                      </a:solidFill>
                      <a:prstDash val="solid"/>
                      <a:round/>
                      <a:headEnd type="none" w="med" len="med"/>
                      <a:tailEnd type="none" w="med" len="med"/>
                    </a:lnR>
                    <a:lnT w="9525" cap="flat" cmpd="sng" algn="ctr">
                      <a:solidFill>
                        <a:srgbClr val="2B2A35">
                          <a:alpha val="10000"/>
                        </a:srgbClr>
                      </a:solidFill>
                      <a:prstDash val="solid"/>
                      <a:round/>
                      <a:headEnd type="none" w="med" len="med"/>
                      <a:tailEnd type="none" w="med" len="med"/>
                    </a:lnT>
                    <a:lnB w="9525" cap="flat" cmpd="sng" algn="ctr">
                      <a:solidFill>
                        <a:srgbClr val="2B2A35">
                          <a:alpha val="10000"/>
                        </a:srgbClr>
                      </a:solidFill>
                      <a:prstDash val="solid"/>
                      <a:round/>
                      <a:headEnd type="none" w="med" len="med"/>
                      <a:tailEnd type="none" w="med" len="med"/>
                    </a:lnB>
                    <a:solidFill>
                      <a:srgbClr val="003540"/>
                    </a:solidFill>
                  </a:tcPr>
                </a:tc>
                <a:tc>
                  <a:txBody>
                    <a:bodyPr/>
                    <a:lstStyle/>
                    <a:p>
                      <a:pPr algn="r"/>
                      <a:r>
                        <a:rPr lang="en-US" sz="1100" dirty="0">
                          <a:solidFill>
                            <a:srgbClr val="FFAA00"/>
                          </a:solidFill>
                          <a:latin typeface="Object Sans" pitchFamily="34" charset="0"/>
                          <a:ea typeface="Object Sans" pitchFamily="34" charset="-122"/>
                          <a:cs typeface="Object Sans" pitchFamily="34" charset="-120"/>
                        </a:rPr>
                        <a:t>2035.3</a:t>
                      </a:r>
                      <a:endParaRPr lang="en-US" sz="1050" dirty="0">
                        <a:latin typeface="Object Sans" charset="0"/>
                        <a:ea typeface="Object Sans" charset="0"/>
                        <a:cs typeface="Object Sans" charset="0"/>
                      </a:endParaRPr>
                    </a:p>
                  </a:txBody>
                  <a:tcPr marL="66675" marR="66675" marT="66675" marB="66675">
                    <a:lnL w="9525" cap="flat" cmpd="sng" algn="ctr">
                      <a:solidFill>
                        <a:srgbClr val="2B2A35">
                          <a:alpha val="10000"/>
                        </a:srgbClr>
                      </a:solidFill>
                      <a:prstDash val="solid"/>
                      <a:round/>
                      <a:headEnd type="none" w="med" len="med"/>
                      <a:tailEnd type="none" w="med" len="med"/>
                    </a:lnL>
                    <a:lnR w="9525" cap="flat" cmpd="sng" algn="ctr">
                      <a:solidFill>
                        <a:srgbClr val="2B2A35">
                          <a:alpha val="10000"/>
                        </a:srgbClr>
                      </a:solidFill>
                      <a:prstDash val="solid"/>
                      <a:round/>
                      <a:headEnd type="none" w="med" len="med"/>
                      <a:tailEnd type="none" w="med" len="med"/>
                    </a:lnR>
                    <a:lnT w="9525" cap="flat" cmpd="sng" algn="ctr">
                      <a:solidFill>
                        <a:srgbClr val="2B2A35">
                          <a:alpha val="10000"/>
                        </a:srgbClr>
                      </a:solidFill>
                      <a:prstDash val="solid"/>
                      <a:round/>
                      <a:headEnd type="none" w="med" len="med"/>
                      <a:tailEnd type="none" w="med" len="med"/>
                    </a:lnT>
                    <a:lnB w="9525" cap="flat" cmpd="sng" algn="ctr">
                      <a:solidFill>
                        <a:srgbClr val="2B2A35">
                          <a:alpha val="10000"/>
                        </a:srgbClr>
                      </a:solidFill>
                      <a:prstDash val="solid"/>
                      <a:round/>
                      <a:headEnd type="none" w="med" len="med"/>
                      <a:tailEnd type="none" w="med" len="med"/>
                    </a:lnB>
                    <a:solidFill>
                      <a:srgbClr val="003540"/>
                    </a:solidFill>
                  </a:tcPr>
                </a:tc>
                <a:tc>
                  <a:txBody>
                    <a:bodyPr/>
                    <a:lstStyle/>
                    <a:p>
                      <a:pPr algn="r"/>
                      <a:r>
                        <a:rPr lang="en-US" sz="1100" dirty="0">
                          <a:solidFill>
                            <a:srgbClr val="FFAA00"/>
                          </a:solidFill>
                          <a:latin typeface="Object Sans" pitchFamily="34" charset="0"/>
                          <a:ea typeface="Object Sans" pitchFamily="34" charset="-122"/>
                          <a:cs typeface="Object Sans" pitchFamily="34" charset="-120"/>
                        </a:rPr>
                        <a:t>390.4</a:t>
                      </a:r>
                      <a:endParaRPr lang="en-US" sz="1050" dirty="0">
                        <a:latin typeface="Object Sans" charset="0"/>
                        <a:ea typeface="Object Sans" charset="0"/>
                        <a:cs typeface="Object Sans" charset="0"/>
                      </a:endParaRPr>
                    </a:p>
                  </a:txBody>
                  <a:tcPr marL="66675" marR="66675" marT="66675" marB="66675">
                    <a:lnL w="9525" cap="flat" cmpd="sng" algn="ctr">
                      <a:solidFill>
                        <a:srgbClr val="2B2A35">
                          <a:alpha val="10000"/>
                        </a:srgbClr>
                      </a:solidFill>
                      <a:prstDash val="solid"/>
                      <a:round/>
                      <a:headEnd type="none" w="med" len="med"/>
                      <a:tailEnd type="none" w="med" len="med"/>
                    </a:lnL>
                    <a:lnR w="9525" cap="flat" cmpd="sng" algn="ctr">
                      <a:solidFill>
                        <a:srgbClr val="2B2A35">
                          <a:alpha val="10000"/>
                        </a:srgbClr>
                      </a:solidFill>
                      <a:prstDash val="solid"/>
                      <a:round/>
                      <a:headEnd type="none" w="med" len="med"/>
                      <a:tailEnd type="none" w="med" len="med"/>
                    </a:lnR>
                    <a:lnT w="9525" cap="flat" cmpd="sng" algn="ctr">
                      <a:solidFill>
                        <a:srgbClr val="2B2A35">
                          <a:alpha val="10000"/>
                        </a:srgbClr>
                      </a:solidFill>
                      <a:prstDash val="solid"/>
                      <a:round/>
                      <a:headEnd type="none" w="med" len="med"/>
                      <a:tailEnd type="none" w="med" len="med"/>
                    </a:lnT>
                    <a:lnB w="9525" cap="flat" cmpd="sng" algn="ctr">
                      <a:solidFill>
                        <a:srgbClr val="2B2A35">
                          <a:alpha val="10000"/>
                        </a:srgbClr>
                      </a:solidFill>
                      <a:prstDash val="solid"/>
                      <a:round/>
                      <a:headEnd type="none" w="med" len="med"/>
                      <a:tailEnd type="none" w="med" len="med"/>
                    </a:lnB>
                    <a:solidFill>
                      <a:srgbClr val="003540"/>
                    </a:solidFill>
                  </a:tcPr>
                </a:tc>
                <a:tc>
                  <a:txBody>
                    <a:bodyPr/>
                    <a:lstStyle/>
                    <a:p>
                      <a:pPr marL="0" algn="r" defTabSz="914400" rtl="0" eaLnBrk="1" latinLnBrk="0" hangingPunct="1"/>
                      <a:r>
                        <a:rPr lang="en-US" sz="1100" b="0" kern="1200" dirty="0">
                          <a:solidFill>
                            <a:srgbClr val="FFAA00"/>
                          </a:solidFill>
                          <a:latin typeface="Object Sans" pitchFamily="34" charset="0"/>
                          <a:ea typeface="Object Sans" pitchFamily="34" charset="-122"/>
                          <a:cs typeface="Object Sans" charset="0"/>
                        </a:rPr>
                        <a:t>464.4</a:t>
                      </a:r>
                    </a:p>
                  </a:txBody>
                  <a:tcPr marL="66675" marR="66675" marT="66675" marB="66675">
                    <a:lnL w="9525" cap="flat" cmpd="sng" algn="ctr">
                      <a:solidFill>
                        <a:srgbClr val="2B2A35">
                          <a:alpha val="10000"/>
                        </a:srgbClr>
                      </a:solidFill>
                      <a:prstDash val="solid"/>
                      <a:round/>
                      <a:headEnd type="none" w="med" len="med"/>
                      <a:tailEnd type="none" w="med" len="med"/>
                    </a:lnL>
                    <a:lnR w="9525" cap="flat" cmpd="sng" algn="ctr">
                      <a:solidFill>
                        <a:srgbClr val="2B2A35">
                          <a:alpha val="10000"/>
                        </a:srgbClr>
                      </a:solidFill>
                      <a:prstDash val="solid"/>
                      <a:round/>
                      <a:headEnd type="none" w="med" len="med"/>
                      <a:tailEnd type="none" w="med" len="med"/>
                    </a:lnR>
                    <a:lnT w="9525" cap="flat" cmpd="sng" algn="ctr">
                      <a:solidFill>
                        <a:srgbClr val="2B2A35">
                          <a:alpha val="10000"/>
                        </a:srgbClr>
                      </a:solidFill>
                      <a:prstDash val="solid"/>
                      <a:round/>
                      <a:headEnd type="none" w="med" len="med"/>
                      <a:tailEnd type="none" w="med" len="med"/>
                    </a:lnT>
                    <a:lnB w="9525" cap="flat" cmpd="sng" algn="ctr">
                      <a:solidFill>
                        <a:srgbClr val="2B2A35">
                          <a:alpha val="10000"/>
                        </a:srgbClr>
                      </a:solidFill>
                      <a:prstDash val="solid"/>
                      <a:round/>
                      <a:headEnd type="none" w="med" len="med"/>
                      <a:tailEnd type="none" w="med" len="med"/>
                    </a:lnB>
                    <a:solidFill>
                      <a:srgbClr val="003540"/>
                    </a:solidFill>
                  </a:tcPr>
                </a:tc>
                <a:extLst>
                  <a:ext uri="{0D108BD9-81ED-4DB2-BD59-A6C34878D82A}">
                    <a16:rowId xmlns:a16="http://schemas.microsoft.com/office/drawing/2014/main" val="10007"/>
                  </a:ext>
                </a:extLst>
              </a:tr>
              <a:tr h="293340">
                <a:tc>
                  <a:txBody>
                    <a:bodyPr/>
                    <a:lstStyle/>
                    <a:p>
                      <a:pPr algn="l"/>
                      <a:endParaRPr lang="en-US" sz="1050" dirty="0">
                        <a:latin typeface="Object Sans" charset="0"/>
                        <a:ea typeface="Object Sans" charset="0"/>
                        <a:cs typeface="Object Sans" charset="0"/>
                      </a:endParaRPr>
                    </a:p>
                  </a:txBody>
                  <a:tcPr marL="66675" marR="66675" marT="66675" marB="66675">
                    <a:lnL w="9525" cap="flat" cmpd="sng" algn="ctr">
                      <a:solidFill>
                        <a:srgbClr val="2B2A35">
                          <a:alpha val="10000"/>
                        </a:srgbClr>
                      </a:solidFill>
                      <a:prstDash val="solid"/>
                      <a:round/>
                      <a:headEnd type="none" w="med" len="med"/>
                      <a:tailEnd type="none" w="med" len="med"/>
                    </a:lnL>
                    <a:lnR w="9525" cap="flat" cmpd="sng" algn="ctr">
                      <a:solidFill>
                        <a:srgbClr val="2B2A35">
                          <a:alpha val="10000"/>
                        </a:srgbClr>
                      </a:solidFill>
                      <a:prstDash val="solid"/>
                      <a:round/>
                      <a:headEnd type="none" w="med" len="med"/>
                      <a:tailEnd type="none" w="med" len="med"/>
                    </a:lnR>
                    <a:lnT w="9525" cap="flat" cmpd="sng" algn="ctr">
                      <a:solidFill>
                        <a:srgbClr val="2B2A35">
                          <a:alpha val="10000"/>
                        </a:srgbClr>
                      </a:solidFill>
                      <a:prstDash val="solid"/>
                      <a:round/>
                      <a:headEnd type="none" w="med" len="med"/>
                      <a:tailEnd type="none" w="med" len="med"/>
                    </a:lnT>
                    <a:lnB w="9525" cap="flat" cmpd="sng" algn="ctr">
                      <a:solidFill>
                        <a:srgbClr val="2B2A35">
                          <a:alpha val="10000"/>
                        </a:srgbClr>
                      </a:solidFill>
                      <a:prstDash val="solid"/>
                      <a:round/>
                      <a:headEnd type="none" w="med" len="med"/>
                      <a:tailEnd type="none" w="med" len="med"/>
                    </a:lnB>
                    <a:solidFill>
                      <a:srgbClr val="0A1D21"/>
                    </a:solidFill>
                  </a:tcPr>
                </a:tc>
                <a:tc>
                  <a:txBody>
                    <a:bodyPr/>
                    <a:lstStyle/>
                    <a:p>
                      <a:pPr algn="l"/>
                      <a:r>
                        <a:rPr lang="en-US" sz="1100" dirty="0">
                          <a:solidFill>
                            <a:srgbClr val="FFAA00"/>
                          </a:solidFill>
                          <a:latin typeface="Object Sans" pitchFamily="34" charset="0"/>
                          <a:ea typeface="Object Sans" pitchFamily="34" charset="-122"/>
                          <a:cs typeface="Object Sans" pitchFamily="34" charset="-120"/>
                        </a:rPr>
                        <a:t>Business travel</a:t>
                      </a:r>
                      <a:endParaRPr lang="en-US" sz="1050" dirty="0">
                        <a:latin typeface="Object Sans" charset="0"/>
                        <a:ea typeface="Object Sans" charset="0"/>
                        <a:cs typeface="Object Sans" charset="0"/>
                      </a:endParaRPr>
                    </a:p>
                  </a:txBody>
                  <a:tcPr marL="66675" marR="66675" marT="66675" marB="66675">
                    <a:lnL w="9525" cap="flat" cmpd="sng" algn="ctr">
                      <a:solidFill>
                        <a:srgbClr val="2B2A35">
                          <a:alpha val="10000"/>
                        </a:srgbClr>
                      </a:solidFill>
                      <a:prstDash val="solid"/>
                      <a:round/>
                      <a:headEnd type="none" w="med" len="med"/>
                      <a:tailEnd type="none" w="med" len="med"/>
                    </a:lnL>
                    <a:lnR w="9525" cap="flat" cmpd="sng" algn="ctr">
                      <a:solidFill>
                        <a:srgbClr val="2B2A35">
                          <a:alpha val="10000"/>
                        </a:srgbClr>
                      </a:solidFill>
                      <a:prstDash val="solid"/>
                      <a:round/>
                      <a:headEnd type="none" w="med" len="med"/>
                      <a:tailEnd type="none" w="med" len="med"/>
                    </a:lnR>
                    <a:lnT w="9525" cap="flat" cmpd="sng" algn="ctr">
                      <a:solidFill>
                        <a:srgbClr val="2B2A35">
                          <a:alpha val="10000"/>
                        </a:srgbClr>
                      </a:solidFill>
                      <a:prstDash val="solid"/>
                      <a:round/>
                      <a:headEnd type="none" w="med" len="med"/>
                      <a:tailEnd type="none" w="med" len="med"/>
                    </a:lnT>
                    <a:lnB w="9525" cap="flat" cmpd="sng" algn="ctr">
                      <a:solidFill>
                        <a:srgbClr val="2B2A35">
                          <a:alpha val="10000"/>
                        </a:srgbClr>
                      </a:solidFill>
                      <a:prstDash val="solid"/>
                      <a:round/>
                      <a:headEnd type="none" w="med" len="med"/>
                      <a:tailEnd type="none" w="med" len="med"/>
                    </a:lnB>
                    <a:solidFill>
                      <a:srgbClr val="0A1D21"/>
                    </a:solidFill>
                  </a:tcPr>
                </a:tc>
                <a:tc>
                  <a:txBody>
                    <a:bodyPr/>
                    <a:lstStyle/>
                    <a:p>
                      <a:pPr algn="r"/>
                      <a:r>
                        <a:rPr lang="en-US" sz="1100" dirty="0">
                          <a:solidFill>
                            <a:srgbClr val="FFAA00"/>
                          </a:solidFill>
                          <a:latin typeface="Object Sans" pitchFamily="34" charset="0"/>
                          <a:ea typeface="Object Sans" pitchFamily="34" charset="-122"/>
                          <a:cs typeface="Object Sans" pitchFamily="34" charset="-120"/>
                        </a:rPr>
                        <a:t>45.1</a:t>
                      </a:r>
                      <a:endParaRPr lang="en-US" sz="1050" dirty="0">
                        <a:latin typeface="Object Sans" charset="0"/>
                        <a:ea typeface="Object Sans" charset="0"/>
                        <a:cs typeface="Object Sans" charset="0"/>
                      </a:endParaRPr>
                    </a:p>
                  </a:txBody>
                  <a:tcPr marL="66675" marR="66675" marT="66675" marB="66675">
                    <a:lnL w="9525" cap="flat" cmpd="sng" algn="ctr">
                      <a:solidFill>
                        <a:srgbClr val="2B2A35">
                          <a:alpha val="10000"/>
                        </a:srgbClr>
                      </a:solidFill>
                      <a:prstDash val="solid"/>
                      <a:round/>
                      <a:headEnd type="none" w="med" len="med"/>
                      <a:tailEnd type="none" w="med" len="med"/>
                    </a:lnL>
                    <a:lnR w="9525" cap="flat" cmpd="sng" algn="ctr">
                      <a:solidFill>
                        <a:srgbClr val="2B2A35">
                          <a:alpha val="10000"/>
                        </a:srgbClr>
                      </a:solidFill>
                      <a:prstDash val="solid"/>
                      <a:round/>
                      <a:headEnd type="none" w="med" len="med"/>
                      <a:tailEnd type="none" w="med" len="med"/>
                    </a:lnR>
                    <a:lnT w="9525" cap="flat" cmpd="sng" algn="ctr">
                      <a:solidFill>
                        <a:srgbClr val="2B2A35">
                          <a:alpha val="10000"/>
                        </a:srgbClr>
                      </a:solidFill>
                      <a:prstDash val="solid"/>
                      <a:round/>
                      <a:headEnd type="none" w="med" len="med"/>
                      <a:tailEnd type="none" w="med" len="med"/>
                    </a:lnT>
                    <a:lnB w="9525" cap="flat" cmpd="sng" algn="ctr">
                      <a:solidFill>
                        <a:srgbClr val="2B2A35">
                          <a:alpha val="10000"/>
                        </a:srgbClr>
                      </a:solidFill>
                      <a:prstDash val="solid"/>
                      <a:round/>
                      <a:headEnd type="none" w="med" len="med"/>
                      <a:tailEnd type="none" w="med" len="med"/>
                    </a:lnB>
                    <a:solidFill>
                      <a:srgbClr val="0A1D21"/>
                    </a:solidFill>
                  </a:tcPr>
                </a:tc>
                <a:tc>
                  <a:txBody>
                    <a:bodyPr/>
                    <a:lstStyle/>
                    <a:p>
                      <a:pPr algn="r"/>
                      <a:r>
                        <a:rPr lang="en-US" sz="1100" dirty="0">
                          <a:solidFill>
                            <a:srgbClr val="FFAA00"/>
                          </a:solidFill>
                          <a:latin typeface="Object Sans" pitchFamily="34" charset="0"/>
                          <a:ea typeface="Object Sans" pitchFamily="34" charset="-122"/>
                          <a:cs typeface="Object Sans" pitchFamily="34" charset="-120"/>
                        </a:rPr>
                        <a:t>90.8</a:t>
                      </a:r>
                      <a:endParaRPr lang="en-US" sz="1050" dirty="0">
                        <a:latin typeface="Object Sans" charset="0"/>
                        <a:ea typeface="Object Sans" charset="0"/>
                        <a:cs typeface="Object Sans" charset="0"/>
                      </a:endParaRPr>
                    </a:p>
                  </a:txBody>
                  <a:tcPr marL="66675" marR="66675" marT="66675" marB="66675">
                    <a:lnL w="9525" cap="flat" cmpd="sng" algn="ctr">
                      <a:solidFill>
                        <a:srgbClr val="2B2A35">
                          <a:alpha val="10000"/>
                        </a:srgbClr>
                      </a:solidFill>
                      <a:prstDash val="solid"/>
                      <a:round/>
                      <a:headEnd type="none" w="med" len="med"/>
                      <a:tailEnd type="none" w="med" len="med"/>
                    </a:lnL>
                    <a:lnR w="9525" cap="flat" cmpd="sng" algn="ctr">
                      <a:solidFill>
                        <a:srgbClr val="2B2A35">
                          <a:alpha val="10000"/>
                        </a:srgbClr>
                      </a:solidFill>
                      <a:prstDash val="solid"/>
                      <a:round/>
                      <a:headEnd type="none" w="med" len="med"/>
                      <a:tailEnd type="none" w="med" len="med"/>
                    </a:lnR>
                    <a:lnT w="9525" cap="flat" cmpd="sng" algn="ctr">
                      <a:solidFill>
                        <a:srgbClr val="2B2A35">
                          <a:alpha val="10000"/>
                        </a:srgbClr>
                      </a:solidFill>
                      <a:prstDash val="solid"/>
                      <a:round/>
                      <a:headEnd type="none" w="med" len="med"/>
                      <a:tailEnd type="none" w="med" len="med"/>
                    </a:lnT>
                    <a:lnB w="9525" cap="flat" cmpd="sng" algn="ctr">
                      <a:solidFill>
                        <a:srgbClr val="2B2A35">
                          <a:alpha val="10000"/>
                        </a:srgbClr>
                      </a:solidFill>
                      <a:prstDash val="solid"/>
                      <a:round/>
                      <a:headEnd type="none" w="med" len="med"/>
                      <a:tailEnd type="none" w="med" len="med"/>
                    </a:lnB>
                    <a:solidFill>
                      <a:srgbClr val="0A1D21"/>
                    </a:solidFill>
                  </a:tcPr>
                </a:tc>
                <a:tc>
                  <a:txBody>
                    <a:bodyPr/>
                    <a:lstStyle/>
                    <a:p>
                      <a:pPr algn="r"/>
                      <a:r>
                        <a:rPr lang="en-US" sz="1100" dirty="0">
                          <a:solidFill>
                            <a:srgbClr val="FFAA00"/>
                          </a:solidFill>
                          <a:latin typeface="Object Sans" pitchFamily="34" charset="0"/>
                          <a:ea typeface="Object Sans" pitchFamily="34" charset="-122"/>
                          <a:cs typeface="Object Sans" pitchFamily="34" charset="-120"/>
                        </a:rPr>
                        <a:t>98.7</a:t>
                      </a:r>
                      <a:endParaRPr lang="en-US" sz="1050" dirty="0">
                        <a:latin typeface="Object Sans" charset="0"/>
                        <a:ea typeface="Object Sans" charset="0"/>
                        <a:cs typeface="Object Sans" charset="0"/>
                      </a:endParaRPr>
                    </a:p>
                  </a:txBody>
                  <a:tcPr marL="66675" marR="66675" marT="66675" marB="66675">
                    <a:lnL w="9525" cap="flat" cmpd="sng" algn="ctr">
                      <a:solidFill>
                        <a:srgbClr val="2B2A35">
                          <a:alpha val="10000"/>
                        </a:srgbClr>
                      </a:solidFill>
                      <a:prstDash val="solid"/>
                      <a:round/>
                      <a:headEnd type="none" w="med" len="med"/>
                      <a:tailEnd type="none" w="med" len="med"/>
                    </a:lnL>
                    <a:lnR w="9525" cap="flat" cmpd="sng" algn="ctr">
                      <a:solidFill>
                        <a:srgbClr val="2B2A35">
                          <a:alpha val="10000"/>
                        </a:srgbClr>
                      </a:solidFill>
                      <a:prstDash val="solid"/>
                      <a:round/>
                      <a:headEnd type="none" w="med" len="med"/>
                      <a:tailEnd type="none" w="med" len="med"/>
                    </a:lnR>
                    <a:lnT w="9525" cap="flat" cmpd="sng" algn="ctr">
                      <a:solidFill>
                        <a:srgbClr val="2B2A35">
                          <a:alpha val="10000"/>
                        </a:srgbClr>
                      </a:solidFill>
                      <a:prstDash val="solid"/>
                      <a:round/>
                      <a:headEnd type="none" w="med" len="med"/>
                      <a:tailEnd type="none" w="med" len="med"/>
                    </a:lnT>
                    <a:lnB w="9525" cap="flat" cmpd="sng" algn="ctr">
                      <a:solidFill>
                        <a:srgbClr val="2B2A35">
                          <a:alpha val="10000"/>
                        </a:srgbClr>
                      </a:solidFill>
                      <a:prstDash val="solid"/>
                      <a:round/>
                      <a:headEnd type="none" w="med" len="med"/>
                      <a:tailEnd type="none" w="med" len="med"/>
                    </a:lnB>
                    <a:solidFill>
                      <a:srgbClr val="0A1D21"/>
                    </a:solidFill>
                  </a:tcPr>
                </a:tc>
                <a:tc>
                  <a:txBody>
                    <a:bodyPr/>
                    <a:lstStyle/>
                    <a:p>
                      <a:pPr algn="r"/>
                      <a:r>
                        <a:rPr lang="en-US" sz="1100" dirty="0">
                          <a:solidFill>
                            <a:srgbClr val="FFAA00"/>
                          </a:solidFill>
                          <a:latin typeface="Object Sans" pitchFamily="34" charset="0"/>
                          <a:ea typeface="Object Sans" pitchFamily="34" charset="-122"/>
                          <a:cs typeface="Object Sans" pitchFamily="34" charset="-120"/>
                        </a:rPr>
                        <a:t>150.3</a:t>
                      </a:r>
                      <a:endParaRPr lang="en-US" sz="1050" dirty="0">
                        <a:latin typeface="Object Sans" charset="0"/>
                        <a:ea typeface="Object Sans" charset="0"/>
                        <a:cs typeface="Object Sans" charset="0"/>
                      </a:endParaRPr>
                    </a:p>
                  </a:txBody>
                  <a:tcPr marL="66675" marR="66675" marT="66675" marB="66675">
                    <a:lnL w="9525" cap="flat" cmpd="sng" algn="ctr">
                      <a:solidFill>
                        <a:srgbClr val="2B2A35">
                          <a:alpha val="10000"/>
                        </a:srgbClr>
                      </a:solidFill>
                      <a:prstDash val="solid"/>
                      <a:round/>
                      <a:headEnd type="none" w="med" len="med"/>
                      <a:tailEnd type="none" w="med" len="med"/>
                    </a:lnL>
                    <a:lnR w="9525" cap="flat" cmpd="sng" algn="ctr">
                      <a:solidFill>
                        <a:srgbClr val="2B2A35">
                          <a:alpha val="10000"/>
                        </a:srgbClr>
                      </a:solidFill>
                      <a:prstDash val="solid"/>
                      <a:round/>
                      <a:headEnd type="none" w="med" len="med"/>
                      <a:tailEnd type="none" w="med" len="med"/>
                    </a:lnR>
                    <a:lnT w="9525" cap="flat" cmpd="sng" algn="ctr">
                      <a:solidFill>
                        <a:srgbClr val="2B2A35">
                          <a:alpha val="10000"/>
                        </a:srgbClr>
                      </a:solidFill>
                      <a:prstDash val="solid"/>
                      <a:round/>
                      <a:headEnd type="none" w="med" len="med"/>
                      <a:tailEnd type="none" w="med" len="med"/>
                    </a:lnT>
                    <a:lnB w="9525" cap="flat" cmpd="sng" algn="ctr">
                      <a:solidFill>
                        <a:srgbClr val="2B2A35">
                          <a:alpha val="10000"/>
                        </a:srgbClr>
                      </a:solidFill>
                      <a:prstDash val="solid"/>
                      <a:round/>
                      <a:headEnd type="none" w="med" len="med"/>
                      <a:tailEnd type="none" w="med" len="med"/>
                    </a:lnB>
                    <a:solidFill>
                      <a:srgbClr val="0A1D21"/>
                    </a:solidFill>
                  </a:tcPr>
                </a:tc>
                <a:tc>
                  <a:txBody>
                    <a:bodyPr/>
                    <a:lstStyle/>
                    <a:p>
                      <a:pPr marL="0" algn="r" defTabSz="914400" rtl="0" eaLnBrk="1" latinLnBrk="0" hangingPunct="1"/>
                      <a:r>
                        <a:rPr lang="en-US" sz="1100" b="0" kern="1200" dirty="0">
                          <a:solidFill>
                            <a:srgbClr val="FFAA00"/>
                          </a:solidFill>
                          <a:latin typeface="Object Sans" pitchFamily="34" charset="0"/>
                          <a:ea typeface="Object Sans" pitchFamily="34" charset="-122"/>
                          <a:cs typeface="Object Sans" charset="0"/>
                        </a:rPr>
                        <a:t>136.1</a:t>
                      </a:r>
                    </a:p>
                  </a:txBody>
                  <a:tcPr marL="66675" marR="66675" marT="66675" marB="66675">
                    <a:lnL w="9525" cap="flat" cmpd="sng" algn="ctr">
                      <a:solidFill>
                        <a:srgbClr val="2B2A35">
                          <a:alpha val="10000"/>
                        </a:srgbClr>
                      </a:solidFill>
                      <a:prstDash val="solid"/>
                      <a:round/>
                      <a:headEnd type="none" w="med" len="med"/>
                      <a:tailEnd type="none" w="med" len="med"/>
                    </a:lnL>
                    <a:lnR w="9525" cap="flat" cmpd="sng" algn="ctr">
                      <a:solidFill>
                        <a:srgbClr val="2B2A35">
                          <a:alpha val="10000"/>
                        </a:srgbClr>
                      </a:solidFill>
                      <a:prstDash val="solid"/>
                      <a:round/>
                      <a:headEnd type="none" w="med" len="med"/>
                      <a:tailEnd type="none" w="med" len="med"/>
                    </a:lnR>
                    <a:lnT w="9525" cap="flat" cmpd="sng" algn="ctr">
                      <a:solidFill>
                        <a:srgbClr val="2B2A35">
                          <a:alpha val="10000"/>
                        </a:srgbClr>
                      </a:solidFill>
                      <a:prstDash val="solid"/>
                      <a:round/>
                      <a:headEnd type="none" w="med" len="med"/>
                      <a:tailEnd type="none" w="med" len="med"/>
                    </a:lnT>
                    <a:lnB w="9525" cap="flat" cmpd="sng" algn="ctr">
                      <a:solidFill>
                        <a:srgbClr val="2B2A35">
                          <a:alpha val="10000"/>
                        </a:srgbClr>
                      </a:solidFill>
                      <a:prstDash val="solid"/>
                      <a:round/>
                      <a:headEnd type="none" w="med" len="med"/>
                      <a:tailEnd type="none" w="med" len="med"/>
                    </a:lnB>
                    <a:solidFill>
                      <a:srgbClr val="0A1D21"/>
                    </a:solidFill>
                  </a:tcPr>
                </a:tc>
                <a:extLst>
                  <a:ext uri="{0D108BD9-81ED-4DB2-BD59-A6C34878D82A}">
                    <a16:rowId xmlns:a16="http://schemas.microsoft.com/office/drawing/2014/main" val="10008"/>
                  </a:ext>
                </a:extLst>
              </a:tr>
              <a:tr h="293340">
                <a:tc>
                  <a:txBody>
                    <a:bodyPr/>
                    <a:lstStyle/>
                    <a:p>
                      <a:pPr algn="l"/>
                      <a:endParaRPr lang="en-US" sz="1050" dirty="0">
                        <a:latin typeface="Object Sans" charset="0"/>
                        <a:ea typeface="Object Sans" charset="0"/>
                        <a:cs typeface="Object Sans" charset="0"/>
                      </a:endParaRPr>
                    </a:p>
                  </a:txBody>
                  <a:tcPr marL="66675" marR="66675" marT="66675" marB="66675">
                    <a:lnL w="9525" cap="flat" cmpd="sng" algn="ctr">
                      <a:solidFill>
                        <a:srgbClr val="2B2A35">
                          <a:alpha val="10000"/>
                        </a:srgbClr>
                      </a:solidFill>
                      <a:prstDash val="solid"/>
                      <a:round/>
                      <a:headEnd type="none" w="med" len="med"/>
                      <a:tailEnd type="none" w="med" len="med"/>
                    </a:lnL>
                    <a:lnR w="9525" cap="flat" cmpd="sng" algn="ctr">
                      <a:solidFill>
                        <a:srgbClr val="2B2A35">
                          <a:alpha val="10000"/>
                        </a:srgbClr>
                      </a:solidFill>
                      <a:prstDash val="solid"/>
                      <a:round/>
                      <a:headEnd type="none" w="med" len="med"/>
                      <a:tailEnd type="none" w="med" len="med"/>
                    </a:lnR>
                    <a:lnT w="9525" cap="flat" cmpd="sng" algn="ctr">
                      <a:solidFill>
                        <a:srgbClr val="2B2A35">
                          <a:alpha val="10000"/>
                        </a:srgbClr>
                      </a:solidFill>
                      <a:prstDash val="solid"/>
                      <a:round/>
                      <a:headEnd type="none" w="med" len="med"/>
                      <a:tailEnd type="none" w="med" len="med"/>
                    </a:lnT>
                    <a:lnB w="9525" cap="flat" cmpd="sng" algn="ctr">
                      <a:solidFill>
                        <a:srgbClr val="2B2A35">
                          <a:alpha val="10000"/>
                        </a:srgbClr>
                      </a:solidFill>
                      <a:prstDash val="solid"/>
                      <a:round/>
                      <a:headEnd type="none" w="med" len="med"/>
                      <a:tailEnd type="none" w="med" len="med"/>
                    </a:lnB>
                    <a:solidFill>
                      <a:srgbClr val="0A1D21"/>
                    </a:solidFill>
                  </a:tcPr>
                </a:tc>
                <a:tc>
                  <a:txBody>
                    <a:bodyPr/>
                    <a:lstStyle/>
                    <a:p>
                      <a:pPr algn="l"/>
                      <a:r>
                        <a:rPr lang="en-US" sz="1100" dirty="0">
                          <a:solidFill>
                            <a:srgbClr val="FFAA00"/>
                          </a:solidFill>
                          <a:latin typeface="Object Sans" pitchFamily="34" charset="0"/>
                          <a:ea typeface="Object Sans" pitchFamily="34" charset="-122"/>
                          <a:cs typeface="Object Sans" pitchFamily="34" charset="-120"/>
                        </a:rPr>
                        <a:t>Purchased goods and services</a:t>
                      </a:r>
                      <a:endParaRPr lang="en-US" sz="1050" dirty="0">
                        <a:latin typeface="Object Sans" charset="0"/>
                        <a:ea typeface="Object Sans" charset="0"/>
                        <a:cs typeface="Object Sans" charset="0"/>
                      </a:endParaRPr>
                    </a:p>
                  </a:txBody>
                  <a:tcPr marL="66675" marR="66675" marT="66675" marB="66675">
                    <a:lnL w="9525" cap="flat" cmpd="sng" algn="ctr">
                      <a:solidFill>
                        <a:srgbClr val="2B2A35">
                          <a:alpha val="10000"/>
                        </a:srgbClr>
                      </a:solidFill>
                      <a:prstDash val="solid"/>
                      <a:round/>
                      <a:headEnd type="none" w="med" len="med"/>
                      <a:tailEnd type="none" w="med" len="med"/>
                    </a:lnL>
                    <a:lnR w="9525" cap="flat" cmpd="sng" algn="ctr">
                      <a:solidFill>
                        <a:srgbClr val="2B2A35">
                          <a:alpha val="10000"/>
                        </a:srgbClr>
                      </a:solidFill>
                      <a:prstDash val="solid"/>
                      <a:round/>
                      <a:headEnd type="none" w="med" len="med"/>
                      <a:tailEnd type="none" w="med" len="med"/>
                    </a:lnR>
                    <a:lnT w="9525" cap="flat" cmpd="sng" algn="ctr">
                      <a:solidFill>
                        <a:srgbClr val="2B2A35">
                          <a:alpha val="10000"/>
                        </a:srgbClr>
                      </a:solidFill>
                      <a:prstDash val="solid"/>
                      <a:round/>
                      <a:headEnd type="none" w="med" len="med"/>
                      <a:tailEnd type="none" w="med" len="med"/>
                    </a:lnT>
                    <a:lnB w="9525" cap="flat" cmpd="sng" algn="ctr">
                      <a:solidFill>
                        <a:srgbClr val="2B2A35">
                          <a:alpha val="10000"/>
                        </a:srgbClr>
                      </a:solidFill>
                      <a:prstDash val="solid"/>
                      <a:round/>
                      <a:headEnd type="none" w="med" len="med"/>
                      <a:tailEnd type="none" w="med" len="med"/>
                    </a:lnB>
                    <a:solidFill>
                      <a:srgbClr val="0A1D21"/>
                    </a:solidFill>
                  </a:tcPr>
                </a:tc>
                <a:tc>
                  <a:txBody>
                    <a:bodyPr/>
                    <a:lstStyle/>
                    <a:p>
                      <a:pPr algn="r"/>
                      <a:r>
                        <a:rPr lang="en-US" sz="1100" dirty="0">
                          <a:solidFill>
                            <a:srgbClr val="FFAA00"/>
                          </a:solidFill>
                          <a:latin typeface="Object Sans" pitchFamily="34" charset="0"/>
                          <a:ea typeface="Object Sans" pitchFamily="34" charset="-122"/>
                          <a:cs typeface="Object Sans" pitchFamily="34" charset="-120"/>
                        </a:rPr>
                        <a:t>181.0</a:t>
                      </a:r>
                      <a:endParaRPr lang="en-US" sz="1050" dirty="0">
                        <a:latin typeface="Object Sans" charset="0"/>
                        <a:ea typeface="Object Sans" charset="0"/>
                        <a:cs typeface="Object Sans" charset="0"/>
                      </a:endParaRPr>
                    </a:p>
                  </a:txBody>
                  <a:tcPr marL="66675" marR="66675" marT="66675" marB="66675">
                    <a:lnL w="9525" cap="flat" cmpd="sng" algn="ctr">
                      <a:solidFill>
                        <a:srgbClr val="2B2A35">
                          <a:alpha val="10000"/>
                        </a:srgbClr>
                      </a:solidFill>
                      <a:prstDash val="solid"/>
                      <a:round/>
                      <a:headEnd type="none" w="med" len="med"/>
                      <a:tailEnd type="none" w="med" len="med"/>
                    </a:lnL>
                    <a:lnR w="9525" cap="flat" cmpd="sng" algn="ctr">
                      <a:solidFill>
                        <a:srgbClr val="2B2A35">
                          <a:alpha val="10000"/>
                        </a:srgbClr>
                      </a:solidFill>
                      <a:prstDash val="solid"/>
                      <a:round/>
                      <a:headEnd type="none" w="med" len="med"/>
                      <a:tailEnd type="none" w="med" len="med"/>
                    </a:lnR>
                    <a:lnT w="9525" cap="flat" cmpd="sng" algn="ctr">
                      <a:solidFill>
                        <a:srgbClr val="2B2A35">
                          <a:alpha val="10000"/>
                        </a:srgbClr>
                      </a:solidFill>
                      <a:prstDash val="solid"/>
                      <a:round/>
                      <a:headEnd type="none" w="med" len="med"/>
                      <a:tailEnd type="none" w="med" len="med"/>
                    </a:lnT>
                    <a:lnB w="9525" cap="flat" cmpd="sng" algn="ctr">
                      <a:solidFill>
                        <a:srgbClr val="2B2A35">
                          <a:alpha val="10000"/>
                        </a:srgbClr>
                      </a:solidFill>
                      <a:prstDash val="solid"/>
                      <a:round/>
                      <a:headEnd type="none" w="med" len="med"/>
                      <a:tailEnd type="none" w="med" len="med"/>
                    </a:lnB>
                    <a:solidFill>
                      <a:srgbClr val="0A1D21"/>
                    </a:solidFill>
                  </a:tcPr>
                </a:tc>
                <a:tc>
                  <a:txBody>
                    <a:bodyPr/>
                    <a:lstStyle/>
                    <a:p>
                      <a:pPr algn="r"/>
                      <a:r>
                        <a:rPr lang="en-US" sz="1100" dirty="0">
                          <a:solidFill>
                            <a:srgbClr val="FFAA00"/>
                          </a:solidFill>
                          <a:latin typeface="Object Sans" pitchFamily="34" charset="0"/>
                          <a:ea typeface="Object Sans" pitchFamily="34" charset="-122"/>
                          <a:cs typeface="Object Sans" pitchFamily="34" charset="-120"/>
                        </a:rPr>
                        <a:t>265.0</a:t>
                      </a:r>
                      <a:endParaRPr lang="en-US" sz="1050" dirty="0">
                        <a:latin typeface="Object Sans" charset="0"/>
                        <a:ea typeface="Object Sans" charset="0"/>
                        <a:cs typeface="Object Sans" charset="0"/>
                      </a:endParaRPr>
                    </a:p>
                  </a:txBody>
                  <a:tcPr marL="66675" marR="66675" marT="66675" marB="66675">
                    <a:lnL w="9525" cap="flat" cmpd="sng" algn="ctr">
                      <a:solidFill>
                        <a:srgbClr val="2B2A35">
                          <a:alpha val="10000"/>
                        </a:srgbClr>
                      </a:solidFill>
                      <a:prstDash val="solid"/>
                      <a:round/>
                      <a:headEnd type="none" w="med" len="med"/>
                      <a:tailEnd type="none" w="med" len="med"/>
                    </a:lnL>
                    <a:lnR w="9525" cap="flat" cmpd="sng" algn="ctr">
                      <a:solidFill>
                        <a:srgbClr val="2B2A35">
                          <a:alpha val="10000"/>
                        </a:srgbClr>
                      </a:solidFill>
                      <a:prstDash val="solid"/>
                      <a:round/>
                      <a:headEnd type="none" w="med" len="med"/>
                      <a:tailEnd type="none" w="med" len="med"/>
                    </a:lnR>
                    <a:lnT w="9525" cap="flat" cmpd="sng" algn="ctr">
                      <a:solidFill>
                        <a:srgbClr val="2B2A35">
                          <a:alpha val="10000"/>
                        </a:srgbClr>
                      </a:solidFill>
                      <a:prstDash val="solid"/>
                      <a:round/>
                      <a:headEnd type="none" w="med" len="med"/>
                      <a:tailEnd type="none" w="med" len="med"/>
                    </a:lnT>
                    <a:lnB w="9525" cap="flat" cmpd="sng" algn="ctr">
                      <a:solidFill>
                        <a:srgbClr val="2B2A35">
                          <a:alpha val="10000"/>
                        </a:srgbClr>
                      </a:solidFill>
                      <a:prstDash val="solid"/>
                      <a:round/>
                      <a:headEnd type="none" w="med" len="med"/>
                      <a:tailEnd type="none" w="med" len="med"/>
                    </a:lnB>
                    <a:solidFill>
                      <a:srgbClr val="0A1D21"/>
                    </a:solidFill>
                  </a:tcPr>
                </a:tc>
                <a:tc>
                  <a:txBody>
                    <a:bodyPr/>
                    <a:lstStyle/>
                    <a:p>
                      <a:pPr algn="r"/>
                      <a:r>
                        <a:rPr lang="en-US" sz="1100" dirty="0">
                          <a:solidFill>
                            <a:srgbClr val="FFAA00"/>
                          </a:solidFill>
                          <a:latin typeface="Object Sans" pitchFamily="34" charset="0"/>
                          <a:ea typeface="Object Sans" pitchFamily="34" charset="-122"/>
                          <a:cs typeface="Object Sans" pitchFamily="34" charset="-120"/>
                        </a:rPr>
                        <a:t>238.1</a:t>
                      </a:r>
                      <a:endParaRPr lang="en-US" sz="1050" dirty="0">
                        <a:latin typeface="Object Sans" charset="0"/>
                        <a:ea typeface="Object Sans" charset="0"/>
                        <a:cs typeface="Object Sans" charset="0"/>
                      </a:endParaRPr>
                    </a:p>
                  </a:txBody>
                  <a:tcPr marL="66675" marR="66675" marT="66675" marB="66675">
                    <a:lnL w="9525" cap="flat" cmpd="sng" algn="ctr">
                      <a:solidFill>
                        <a:srgbClr val="2B2A35">
                          <a:alpha val="10000"/>
                        </a:srgbClr>
                      </a:solidFill>
                      <a:prstDash val="solid"/>
                      <a:round/>
                      <a:headEnd type="none" w="med" len="med"/>
                      <a:tailEnd type="none" w="med" len="med"/>
                    </a:lnL>
                    <a:lnR w="9525" cap="flat" cmpd="sng" algn="ctr">
                      <a:solidFill>
                        <a:srgbClr val="2B2A35">
                          <a:alpha val="10000"/>
                        </a:srgbClr>
                      </a:solidFill>
                      <a:prstDash val="solid"/>
                      <a:round/>
                      <a:headEnd type="none" w="med" len="med"/>
                      <a:tailEnd type="none" w="med" len="med"/>
                    </a:lnR>
                    <a:lnT w="9525" cap="flat" cmpd="sng" algn="ctr">
                      <a:solidFill>
                        <a:srgbClr val="2B2A35">
                          <a:alpha val="10000"/>
                        </a:srgbClr>
                      </a:solidFill>
                      <a:prstDash val="solid"/>
                      <a:round/>
                      <a:headEnd type="none" w="med" len="med"/>
                      <a:tailEnd type="none" w="med" len="med"/>
                    </a:lnT>
                    <a:lnB w="9525" cap="flat" cmpd="sng" algn="ctr">
                      <a:solidFill>
                        <a:srgbClr val="2B2A35">
                          <a:alpha val="10000"/>
                        </a:srgbClr>
                      </a:solidFill>
                      <a:prstDash val="solid"/>
                      <a:round/>
                      <a:headEnd type="none" w="med" len="med"/>
                      <a:tailEnd type="none" w="med" len="med"/>
                    </a:lnB>
                    <a:solidFill>
                      <a:srgbClr val="0A1D21"/>
                    </a:solidFill>
                  </a:tcPr>
                </a:tc>
                <a:tc>
                  <a:txBody>
                    <a:bodyPr/>
                    <a:lstStyle/>
                    <a:p>
                      <a:pPr algn="r"/>
                      <a:r>
                        <a:rPr lang="en-US" sz="1100" dirty="0">
                          <a:solidFill>
                            <a:srgbClr val="FFAA00"/>
                          </a:solidFill>
                          <a:latin typeface="Object Sans" pitchFamily="34" charset="0"/>
                          <a:ea typeface="Object Sans" pitchFamily="34" charset="-122"/>
                          <a:cs typeface="Object Sans" pitchFamily="34" charset="-120"/>
                        </a:rPr>
                        <a:t>121.9</a:t>
                      </a:r>
                      <a:endParaRPr lang="en-US" sz="1050" dirty="0">
                        <a:latin typeface="Object Sans" charset="0"/>
                        <a:ea typeface="Object Sans" charset="0"/>
                        <a:cs typeface="Object Sans" charset="0"/>
                      </a:endParaRPr>
                    </a:p>
                  </a:txBody>
                  <a:tcPr marL="66675" marR="66675" marT="66675" marB="66675">
                    <a:lnL w="9525" cap="flat" cmpd="sng" algn="ctr">
                      <a:solidFill>
                        <a:srgbClr val="2B2A35">
                          <a:alpha val="10000"/>
                        </a:srgbClr>
                      </a:solidFill>
                      <a:prstDash val="solid"/>
                      <a:round/>
                      <a:headEnd type="none" w="med" len="med"/>
                      <a:tailEnd type="none" w="med" len="med"/>
                    </a:lnL>
                    <a:lnR w="9525" cap="flat" cmpd="sng" algn="ctr">
                      <a:solidFill>
                        <a:srgbClr val="2B2A35">
                          <a:alpha val="10000"/>
                        </a:srgbClr>
                      </a:solidFill>
                      <a:prstDash val="solid"/>
                      <a:round/>
                      <a:headEnd type="none" w="med" len="med"/>
                      <a:tailEnd type="none" w="med" len="med"/>
                    </a:lnR>
                    <a:lnT w="9525" cap="flat" cmpd="sng" algn="ctr">
                      <a:solidFill>
                        <a:srgbClr val="2B2A35">
                          <a:alpha val="10000"/>
                        </a:srgbClr>
                      </a:solidFill>
                      <a:prstDash val="solid"/>
                      <a:round/>
                      <a:headEnd type="none" w="med" len="med"/>
                      <a:tailEnd type="none" w="med" len="med"/>
                    </a:lnT>
                    <a:lnB w="9525" cap="flat" cmpd="sng" algn="ctr">
                      <a:solidFill>
                        <a:srgbClr val="2B2A35">
                          <a:alpha val="10000"/>
                        </a:srgbClr>
                      </a:solidFill>
                      <a:prstDash val="solid"/>
                      <a:round/>
                      <a:headEnd type="none" w="med" len="med"/>
                      <a:tailEnd type="none" w="med" len="med"/>
                    </a:lnB>
                    <a:solidFill>
                      <a:srgbClr val="0A1D21"/>
                    </a:solidFill>
                  </a:tcPr>
                </a:tc>
                <a:tc>
                  <a:txBody>
                    <a:bodyPr/>
                    <a:lstStyle/>
                    <a:p>
                      <a:pPr marL="0" algn="r" defTabSz="914400" rtl="0" eaLnBrk="1" latinLnBrk="0" hangingPunct="1"/>
                      <a:r>
                        <a:rPr lang="en-US" sz="1100" b="0" kern="1200" dirty="0">
                          <a:solidFill>
                            <a:srgbClr val="FFAA00"/>
                          </a:solidFill>
                          <a:latin typeface="Object Sans" pitchFamily="34" charset="0"/>
                          <a:ea typeface="Object Sans" pitchFamily="34" charset="-122"/>
                          <a:cs typeface="Object Sans" charset="0"/>
                        </a:rPr>
                        <a:t>181.4</a:t>
                      </a:r>
                    </a:p>
                  </a:txBody>
                  <a:tcPr marL="66675" marR="66675" marT="66675" marB="66675">
                    <a:lnL w="9525" cap="flat" cmpd="sng" algn="ctr">
                      <a:solidFill>
                        <a:srgbClr val="2B2A35">
                          <a:alpha val="10000"/>
                        </a:srgbClr>
                      </a:solidFill>
                      <a:prstDash val="solid"/>
                      <a:round/>
                      <a:headEnd type="none" w="med" len="med"/>
                      <a:tailEnd type="none" w="med" len="med"/>
                    </a:lnL>
                    <a:lnR w="9525" cap="flat" cmpd="sng" algn="ctr">
                      <a:solidFill>
                        <a:srgbClr val="2B2A35">
                          <a:alpha val="10000"/>
                        </a:srgbClr>
                      </a:solidFill>
                      <a:prstDash val="solid"/>
                      <a:round/>
                      <a:headEnd type="none" w="med" len="med"/>
                      <a:tailEnd type="none" w="med" len="med"/>
                    </a:lnR>
                    <a:lnT w="9525" cap="flat" cmpd="sng" algn="ctr">
                      <a:solidFill>
                        <a:srgbClr val="2B2A35">
                          <a:alpha val="10000"/>
                        </a:srgbClr>
                      </a:solidFill>
                      <a:prstDash val="solid"/>
                      <a:round/>
                      <a:headEnd type="none" w="med" len="med"/>
                      <a:tailEnd type="none" w="med" len="med"/>
                    </a:lnT>
                    <a:lnB w="9525" cap="flat" cmpd="sng" algn="ctr">
                      <a:solidFill>
                        <a:srgbClr val="2B2A35">
                          <a:alpha val="10000"/>
                        </a:srgbClr>
                      </a:solidFill>
                      <a:prstDash val="solid"/>
                      <a:round/>
                      <a:headEnd type="none" w="med" len="med"/>
                      <a:tailEnd type="none" w="med" len="med"/>
                    </a:lnB>
                    <a:solidFill>
                      <a:srgbClr val="0A1D21"/>
                    </a:solidFill>
                  </a:tcPr>
                </a:tc>
                <a:extLst>
                  <a:ext uri="{0D108BD9-81ED-4DB2-BD59-A6C34878D82A}">
                    <a16:rowId xmlns:a16="http://schemas.microsoft.com/office/drawing/2014/main" val="10009"/>
                  </a:ext>
                </a:extLst>
              </a:tr>
              <a:tr h="293340">
                <a:tc>
                  <a:txBody>
                    <a:bodyPr/>
                    <a:lstStyle/>
                    <a:p>
                      <a:pPr algn="l"/>
                      <a:endParaRPr lang="en-US" sz="1050" dirty="0">
                        <a:latin typeface="Object Sans" charset="0"/>
                        <a:ea typeface="Object Sans" charset="0"/>
                        <a:cs typeface="Object Sans" charset="0"/>
                      </a:endParaRPr>
                    </a:p>
                  </a:txBody>
                  <a:tcPr marL="66675" marR="66675" marT="66675" marB="66675">
                    <a:lnL w="9525" cap="flat" cmpd="sng" algn="ctr">
                      <a:solidFill>
                        <a:srgbClr val="2B2A35">
                          <a:alpha val="10000"/>
                        </a:srgbClr>
                      </a:solidFill>
                      <a:prstDash val="solid"/>
                      <a:round/>
                      <a:headEnd type="none" w="med" len="med"/>
                      <a:tailEnd type="none" w="med" len="med"/>
                    </a:lnL>
                    <a:lnR w="9525" cap="flat" cmpd="sng" algn="ctr">
                      <a:solidFill>
                        <a:srgbClr val="2B2A35">
                          <a:alpha val="10000"/>
                        </a:srgbClr>
                      </a:solidFill>
                      <a:prstDash val="solid"/>
                      <a:round/>
                      <a:headEnd type="none" w="med" len="med"/>
                      <a:tailEnd type="none" w="med" len="med"/>
                    </a:lnR>
                    <a:lnT w="9525" cap="flat" cmpd="sng" algn="ctr">
                      <a:solidFill>
                        <a:srgbClr val="2B2A35">
                          <a:alpha val="10000"/>
                        </a:srgbClr>
                      </a:solidFill>
                      <a:prstDash val="solid"/>
                      <a:round/>
                      <a:headEnd type="none" w="med" len="med"/>
                      <a:tailEnd type="none" w="med" len="med"/>
                    </a:lnT>
                    <a:lnB w="9525" cap="flat" cmpd="sng" algn="ctr">
                      <a:solidFill>
                        <a:srgbClr val="2B2A35">
                          <a:alpha val="10000"/>
                        </a:srgbClr>
                      </a:solidFill>
                      <a:prstDash val="solid"/>
                      <a:round/>
                      <a:headEnd type="none" w="med" len="med"/>
                      <a:tailEnd type="none" w="med" len="med"/>
                    </a:lnB>
                    <a:solidFill>
                      <a:srgbClr val="0A1D21"/>
                    </a:solidFill>
                  </a:tcPr>
                </a:tc>
                <a:tc>
                  <a:txBody>
                    <a:bodyPr/>
                    <a:lstStyle/>
                    <a:p>
                      <a:pPr algn="l"/>
                      <a:r>
                        <a:rPr lang="en-US" sz="1100" dirty="0">
                          <a:solidFill>
                            <a:srgbClr val="FFAA00"/>
                          </a:solidFill>
                          <a:latin typeface="Object Sans" pitchFamily="34" charset="0"/>
                          <a:ea typeface="Object Sans" pitchFamily="34" charset="-122"/>
                          <a:cs typeface="Object Sans" pitchFamily="34" charset="-120"/>
                        </a:rPr>
                        <a:t>Upstream transportation and distribution</a:t>
                      </a:r>
                      <a:endParaRPr lang="en-US" sz="1050" dirty="0">
                        <a:latin typeface="Object Sans" charset="0"/>
                        <a:ea typeface="Object Sans" charset="0"/>
                        <a:cs typeface="Object Sans" charset="0"/>
                      </a:endParaRPr>
                    </a:p>
                  </a:txBody>
                  <a:tcPr marL="66675" marR="66675" marT="66675" marB="66675">
                    <a:lnL w="9525" cap="flat" cmpd="sng" algn="ctr">
                      <a:solidFill>
                        <a:srgbClr val="2B2A35">
                          <a:alpha val="10000"/>
                        </a:srgbClr>
                      </a:solidFill>
                      <a:prstDash val="solid"/>
                      <a:round/>
                      <a:headEnd type="none" w="med" len="med"/>
                      <a:tailEnd type="none" w="med" len="med"/>
                    </a:lnL>
                    <a:lnR w="9525" cap="flat" cmpd="sng" algn="ctr">
                      <a:solidFill>
                        <a:srgbClr val="2B2A35">
                          <a:alpha val="10000"/>
                        </a:srgbClr>
                      </a:solidFill>
                      <a:prstDash val="solid"/>
                      <a:round/>
                      <a:headEnd type="none" w="med" len="med"/>
                      <a:tailEnd type="none" w="med" len="med"/>
                    </a:lnR>
                    <a:lnT w="9525" cap="flat" cmpd="sng" algn="ctr">
                      <a:solidFill>
                        <a:srgbClr val="2B2A35">
                          <a:alpha val="10000"/>
                        </a:srgbClr>
                      </a:solidFill>
                      <a:prstDash val="solid"/>
                      <a:round/>
                      <a:headEnd type="none" w="med" len="med"/>
                      <a:tailEnd type="none" w="med" len="med"/>
                    </a:lnT>
                    <a:lnB w="9525" cap="flat" cmpd="sng" algn="ctr">
                      <a:solidFill>
                        <a:srgbClr val="2B2A35">
                          <a:alpha val="10000"/>
                        </a:srgbClr>
                      </a:solidFill>
                      <a:prstDash val="solid"/>
                      <a:round/>
                      <a:headEnd type="none" w="med" len="med"/>
                      <a:tailEnd type="none" w="med" len="med"/>
                    </a:lnB>
                    <a:solidFill>
                      <a:srgbClr val="0A1D21"/>
                    </a:solidFill>
                  </a:tcPr>
                </a:tc>
                <a:tc>
                  <a:txBody>
                    <a:bodyPr/>
                    <a:lstStyle/>
                    <a:p>
                      <a:pPr algn="r"/>
                      <a:r>
                        <a:rPr lang="en-US" sz="1100" dirty="0">
                          <a:solidFill>
                            <a:srgbClr val="FFAA00"/>
                          </a:solidFill>
                          <a:latin typeface="Object Sans" pitchFamily="34" charset="0"/>
                          <a:ea typeface="Object Sans" pitchFamily="34" charset="-122"/>
                          <a:cs typeface="Object Sans" pitchFamily="34" charset="-120"/>
                        </a:rPr>
                        <a:t>29.1</a:t>
                      </a:r>
                      <a:endParaRPr lang="en-US" sz="1050" dirty="0">
                        <a:latin typeface="Object Sans" charset="0"/>
                        <a:ea typeface="Object Sans" charset="0"/>
                        <a:cs typeface="Object Sans" charset="0"/>
                      </a:endParaRPr>
                    </a:p>
                  </a:txBody>
                  <a:tcPr marL="66675" marR="66675" marT="66675" marB="66675">
                    <a:lnL w="9525" cap="flat" cmpd="sng" algn="ctr">
                      <a:solidFill>
                        <a:srgbClr val="2B2A35">
                          <a:alpha val="10000"/>
                        </a:srgbClr>
                      </a:solidFill>
                      <a:prstDash val="solid"/>
                      <a:round/>
                      <a:headEnd type="none" w="med" len="med"/>
                      <a:tailEnd type="none" w="med" len="med"/>
                    </a:lnL>
                    <a:lnR w="9525" cap="flat" cmpd="sng" algn="ctr">
                      <a:solidFill>
                        <a:srgbClr val="2B2A35">
                          <a:alpha val="10000"/>
                        </a:srgbClr>
                      </a:solidFill>
                      <a:prstDash val="solid"/>
                      <a:round/>
                      <a:headEnd type="none" w="med" len="med"/>
                      <a:tailEnd type="none" w="med" len="med"/>
                    </a:lnR>
                    <a:lnT w="9525" cap="flat" cmpd="sng" algn="ctr">
                      <a:solidFill>
                        <a:srgbClr val="2B2A35">
                          <a:alpha val="10000"/>
                        </a:srgbClr>
                      </a:solidFill>
                      <a:prstDash val="solid"/>
                      <a:round/>
                      <a:headEnd type="none" w="med" len="med"/>
                      <a:tailEnd type="none" w="med" len="med"/>
                    </a:lnT>
                    <a:lnB w="9525" cap="flat" cmpd="sng" algn="ctr">
                      <a:solidFill>
                        <a:srgbClr val="2B2A35">
                          <a:alpha val="10000"/>
                        </a:srgbClr>
                      </a:solidFill>
                      <a:prstDash val="solid"/>
                      <a:round/>
                      <a:headEnd type="none" w="med" len="med"/>
                      <a:tailEnd type="none" w="med" len="med"/>
                    </a:lnB>
                    <a:solidFill>
                      <a:srgbClr val="0A1D21"/>
                    </a:solidFill>
                  </a:tcPr>
                </a:tc>
                <a:tc>
                  <a:txBody>
                    <a:bodyPr/>
                    <a:lstStyle/>
                    <a:p>
                      <a:pPr algn="r"/>
                      <a:r>
                        <a:rPr lang="en-US" sz="1100" dirty="0">
                          <a:solidFill>
                            <a:srgbClr val="FFAA00"/>
                          </a:solidFill>
                          <a:latin typeface="Object Sans" pitchFamily="34" charset="0"/>
                          <a:ea typeface="Object Sans" pitchFamily="34" charset="-122"/>
                          <a:cs typeface="Object Sans" pitchFamily="34" charset="-120"/>
                        </a:rPr>
                        <a:t>83.8</a:t>
                      </a:r>
                      <a:endParaRPr lang="en-US" sz="1050" dirty="0">
                        <a:latin typeface="Object Sans" charset="0"/>
                        <a:ea typeface="Object Sans" charset="0"/>
                        <a:cs typeface="Object Sans" charset="0"/>
                      </a:endParaRPr>
                    </a:p>
                  </a:txBody>
                  <a:tcPr marL="66675" marR="66675" marT="66675" marB="66675">
                    <a:lnL w="9525" cap="flat" cmpd="sng" algn="ctr">
                      <a:solidFill>
                        <a:srgbClr val="2B2A35">
                          <a:alpha val="10000"/>
                        </a:srgbClr>
                      </a:solidFill>
                      <a:prstDash val="solid"/>
                      <a:round/>
                      <a:headEnd type="none" w="med" len="med"/>
                      <a:tailEnd type="none" w="med" len="med"/>
                    </a:lnL>
                    <a:lnR w="9525" cap="flat" cmpd="sng" algn="ctr">
                      <a:solidFill>
                        <a:srgbClr val="2B2A35">
                          <a:alpha val="10000"/>
                        </a:srgbClr>
                      </a:solidFill>
                      <a:prstDash val="solid"/>
                      <a:round/>
                      <a:headEnd type="none" w="med" len="med"/>
                      <a:tailEnd type="none" w="med" len="med"/>
                    </a:lnR>
                    <a:lnT w="9525" cap="flat" cmpd="sng" algn="ctr">
                      <a:solidFill>
                        <a:srgbClr val="2B2A35">
                          <a:alpha val="10000"/>
                        </a:srgbClr>
                      </a:solidFill>
                      <a:prstDash val="solid"/>
                      <a:round/>
                      <a:headEnd type="none" w="med" len="med"/>
                      <a:tailEnd type="none" w="med" len="med"/>
                    </a:lnT>
                    <a:lnB w="9525" cap="flat" cmpd="sng" algn="ctr">
                      <a:solidFill>
                        <a:srgbClr val="2B2A35">
                          <a:alpha val="10000"/>
                        </a:srgbClr>
                      </a:solidFill>
                      <a:prstDash val="solid"/>
                      <a:round/>
                      <a:headEnd type="none" w="med" len="med"/>
                      <a:tailEnd type="none" w="med" len="med"/>
                    </a:lnB>
                    <a:solidFill>
                      <a:srgbClr val="0A1D21"/>
                    </a:solidFill>
                  </a:tcPr>
                </a:tc>
                <a:tc>
                  <a:txBody>
                    <a:bodyPr/>
                    <a:lstStyle/>
                    <a:p>
                      <a:pPr algn="r"/>
                      <a:r>
                        <a:rPr lang="en-US" sz="1100" dirty="0">
                          <a:solidFill>
                            <a:srgbClr val="FFAA00"/>
                          </a:solidFill>
                          <a:latin typeface="Object Sans" pitchFamily="34" charset="0"/>
                          <a:ea typeface="Object Sans" pitchFamily="34" charset="-122"/>
                          <a:cs typeface="Object Sans" pitchFamily="34" charset="-120"/>
                        </a:rPr>
                        <a:t>31.7</a:t>
                      </a:r>
                      <a:endParaRPr lang="en-US" sz="1050" dirty="0">
                        <a:latin typeface="Object Sans" charset="0"/>
                        <a:ea typeface="Object Sans" charset="0"/>
                        <a:cs typeface="Object Sans" charset="0"/>
                      </a:endParaRPr>
                    </a:p>
                  </a:txBody>
                  <a:tcPr marL="66675" marR="66675" marT="66675" marB="66675">
                    <a:lnL w="9525" cap="flat" cmpd="sng" algn="ctr">
                      <a:solidFill>
                        <a:srgbClr val="2B2A35">
                          <a:alpha val="10000"/>
                        </a:srgbClr>
                      </a:solidFill>
                      <a:prstDash val="solid"/>
                      <a:round/>
                      <a:headEnd type="none" w="med" len="med"/>
                      <a:tailEnd type="none" w="med" len="med"/>
                    </a:lnL>
                    <a:lnR w="9525" cap="flat" cmpd="sng" algn="ctr">
                      <a:solidFill>
                        <a:srgbClr val="2B2A35">
                          <a:alpha val="10000"/>
                        </a:srgbClr>
                      </a:solidFill>
                      <a:prstDash val="solid"/>
                      <a:round/>
                      <a:headEnd type="none" w="med" len="med"/>
                      <a:tailEnd type="none" w="med" len="med"/>
                    </a:lnR>
                    <a:lnT w="9525" cap="flat" cmpd="sng" algn="ctr">
                      <a:solidFill>
                        <a:srgbClr val="2B2A35">
                          <a:alpha val="10000"/>
                        </a:srgbClr>
                      </a:solidFill>
                      <a:prstDash val="solid"/>
                      <a:round/>
                      <a:headEnd type="none" w="med" len="med"/>
                      <a:tailEnd type="none" w="med" len="med"/>
                    </a:lnT>
                    <a:lnB w="9525" cap="flat" cmpd="sng" algn="ctr">
                      <a:solidFill>
                        <a:srgbClr val="2B2A35">
                          <a:alpha val="10000"/>
                        </a:srgbClr>
                      </a:solidFill>
                      <a:prstDash val="solid"/>
                      <a:round/>
                      <a:headEnd type="none" w="med" len="med"/>
                      <a:tailEnd type="none" w="med" len="med"/>
                    </a:lnB>
                    <a:solidFill>
                      <a:srgbClr val="0A1D21"/>
                    </a:solidFill>
                  </a:tcPr>
                </a:tc>
                <a:tc>
                  <a:txBody>
                    <a:bodyPr/>
                    <a:lstStyle/>
                    <a:p>
                      <a:pPr algn="r"/>
                      <a:r>
                        <a:rPr lang="en-US" sz="1100" dirty="0">
                          <a:solidFill>
                            <a:srgbClr val="FFAA00"/>
                          </a:solidFill>
                          <a:latin typeface="Object Sans" pitchFamily="34" charset="0"/>
                          <a:ea typeface="Object Sans" pitchFamily="34" charset="-122"/>
                          <a:cs typeface="Object Sans" pitchFamily="34" charset="-120"/>
                        </a:rPr>
                        <a:t>30.6</a:t>
                      </a:r>
                      <a:endParaRPr lang="en-US" sz="1050" dirty="0">
                        <a:latin typeface="Object Sans" charset="0"/>
                        <a:ea typeface="Object Sans" charset="0"/>
                        <a:cs typeface="Object Sans" charset="0"/>
                      </a:endParaRPr>
                    </a:p>
                  </a:txBody>
                  <a:tcPr marL="66675" marR="66675" marT="66675" marB="66675">
                    <a:lnL w="9525" cap="flat" cmpd="sng" algn="ctr">
                      <a:solidFill>
                        <a:srgbClr val="2B2A35">
                          <a:alpha val="10000"/>
                        </a:srgbClr>
                      </a:solidFill>
                      <a:prstDash val="solid"/>
                      <a:round/>
                      <a:headEnd type="none" w="med" len="med"/>
                      <a:tailEnd type="none" w="med" len="med"/>
                    </a:lnL>
                    <a:lnR w="9525" cap="flat" cmpd="sng" algn="ctr">
                      <a:solidFill>
                        <a:srgbClr val="2B2A35">
                          <a:alpha val="10000"/>
                        </a:srgbClr>
                      </a:solidFill>
                      <a:prstDash val="solid"/>
                      <a:round/>
                      <a:headEnd type="none" w="med" len="med"/>
                      <a:tailEnd type="none" w="med" len="med"/>
                    </a:lnR>
                    <a:lnT w="9525" cap="flat" cmpd="sng" algn="ctr">
                      <a:solidFill>
                        <a:srgbClr val="2B2A35">
                          <a:alpha val="10000"/>
                        </a:srgbClr>
                      </a:solidFill>
                      <a:prstDash val="solid"/>
                      <a:round/>
                      <a:headEnd type="none" w="med" len="med"/>
                      <a:tailEnd type="none" w="med" len="med"/>
                    </a:lnT>
                    <a:lnB w="9525" cap="flat" cmpd="sng" algn="ctr">
                      <a:solidFill>
                        <a:srgbClr val="2B2A35">
                          <a:alpha val="10000"/>
                        </a:srgbClr>
                      </a:solidFill>
                      <a:prstDash val="solid"/>
                      <a:round/>
                      <a:headEnd type="none" w="med" len="med"/>
                      <a:tailEnd type="none" w="med" len="med"/>
                    </a:lnB>
                    <a:solidFill>
                      <a:srgbClr val="0A1D21"/>
                    </a:solidFill>
                  </a:tcPr>
                </a:tc>
                <a:tc>
                  <a:txBody>
                    <a:bodyPr/>
                    <a:lstStyle/>
                    <a:p>
                      <a:pPr marL="0" algn="r" defTabSz="914400" rtl="0" eaLnBrk="1" latinLnBrk="0" hangingPunct="1"/>
                      <a:r>
                        <a:rPr lang="en-US" sz="1100" b="0" kern="1200" dirty="0">
                          <a:solidFill>
                            <a:srgbClr val="FFAA00"/>
                          </a:solidFill>
                          <a:latin typeface="Object Sans" pitchFamily="34" charset="0"/>
                          <a:ea typeface="Object Sans" pitchFamily="34" charset="-122"/>
                          <a:cs typeface="Object Sans" charset="0"/>
                        </a:rPr>
                        <a:t>19.7</a:t>
                      </a:r>
                    </a:p>
                  </a:txBody>
                  <a:tcPr marL="66675" marR="66675" marT="66675" marB="66675">
                    <a:lnL w="9525" cap="flat" cmpd="sng" algn="ctr">
                      <a:solidFill>
                        <a:srgbClr val="2B2A35">
                          <a:alpha val="10000"/>
                        </a:srgbClr>
                      </a:solidFill>
                      <a:prstDash val="solid"/>
                      <a:round/>
                      <a:headEnd type="none" w="med" len="med"/>
                      <a:tailEnd type="none" w="med" len="med"/>
                    </a:lnL>
                    <a:lnR w="9525" cap="flat" cmpd="sng" algn="ctr">
                      <a:solidFill>
                        <a:srgbClr val="2B2A35">
                          <a:alpha val="10000"/>
                        </a:srgbClr>
                      </a:solidFill>
                      <a:prstDash val="solid"/>
                      <a:round/>
                      <a:headEnd type="none" w="med" len="med"/>
                      <a:tailEnd type="none" w="med" len="med"/>
                    </a:lnR>
                    <a:lnT w="9525" cap="flat" cmpd="sng" algn="ctr">
                      <a:solidFill>
                        <a:srgbClr val="2B2A35">
                          <a:alpha val="10000"/>
                        </a:srgbClr>
                      </a:solidFill>
                      <a:prstDash val="solid"/>
                      <a:round/>
                      <a:headEnd type="none" w="med" len="med"/>
                      <a:tailEnd type="none" w="med" len="med"/>
                    </a:lnT>
                    <a:lnB w="9525" cap="flat" cmpd="sng" algn="ctr">
                      <a:solidFill>
                        <a:srgbClr val="2B2A35">
                          <a:alpha val="10000"/>
                        </a:srgbClr>
                      </a:solidFill>
                      <a:prstDash val="solid"/>
                      <a:round/>
                      <a:headEnd type="none" w="med" len="med"/>
                      <a:tailEnd type="none" w="med" len="med"/>
                    </a:lnB>
                    <a:solidFill>
                      <a:srgbClr val="0A1D21"/>
                    </a:solidFill>
                  </a:tcPr>
                </a:tc>
                <a:extLst>
                  <a:ext uri="{0D108BD9-81ED-4DB2-BD59-A6C34878D82A}">
                    <a16:rowId xmlns:a16="http://schemas.microsoft.com/office/drawing/2014/main" val="10010"/>
                  </a:ext>
                </a:extLst>
              </a:tr>
              <a:tr h="293340">
                <a:tc>
                  <a:txBody>
                    <a:bodyPr/>
                    <a:lstStyle/>
                    <a:p>
                      <a:pPr algn="l"/>
                      <a:endParaRPr lang="en-US" sz="1050" dirty="0">
                        <a:latin typeface="Object Sans" charset="0"/>
                        <a:ea typeface="Object Sans" charset="0"/>
                        <a:cs typeface="Object Sans" charset="0"/>
                      </a:endParaRPr>
                    </a:p>
                  </a:txBody>
                  <a:tcPr marL="66675" marR="66675" marT="66675" marB="66675">
                    <a:lnL w="9525" cap="flat" cmpd="sng" algn="ctr">
                      <a:solidFill>
                        <a:srgbClr val="2B2A35">
                          <a:alpha val="10000"/>
                        </a:srgbClr>
                      </a:solidFill>
                      <a:prstDash val="solid"/>
                      <a:round/>
                      <a:headEnd type="none" w="med" len="med"/>
                      <a:tailEnd type="none" w="med" len="med"/>
                    </a:lnL>
                    <a:lnR w="9525" cap="flat" cmpd="sng" algn="ctr">
                      <a:solidFill>
                        <a:srgbClr val="2B2A35">
                          <a:alpha val="10000"/>
                        </a:srgbClr>
                      </a:solidFill>
                      <a:prstDash val="solid"/>
                      <a:round/>
                      <a:headEnd type="none" w="med" len="med"/>
                      <a:tailEnd type="none" w="med" len="med"/>
                    </a:lnR>
                    <a:lnT w="9525" cap="flat" cmpd="sng" algn="ctr">
                      <a:solidFill>
                        <a:srgbClr val="2B2A35">
                          <a:alpha val="10000"/>
                        </a:srgbClr>
                      </a:solidFill>
                      <a:prstDash val="solid"/>
                      <a:round/>
                      <a:headEnd type="none" w="med" len="med"/>
                      <a:tailEnd type="none" w="med" len="med"/>
                    </a:lnT>
                    <a:lnB w="9525" cap="flat" cmpd="sng" algn="ctr">
                      <a:solidFill>
                        <a:srgbClr val="2B2A35">
                          <a:alpha val="10000"/>
                        </a:srgbClr>
                      </a:solidFill>
                      <a:prstDash val="solid"/>
                      <a:round/>
                      <a:headEnd type="none" w="med" len="med"/>
                      <a:tailEnd type="none" w="med" len="med"/>
                    </a:lnB>
                    <a:solidFill>
                      <a:srgbClr val="0A1D21"/>
                    </a:solidFill>
                  </a:tcPr>
                </a:tc>
                <a:tc>
                  <a:txBody>
                    <a:bodyPr/>
                    <a:lstStyle/>
                    <a:p>
                      <a:pPr algn="l"/>
                      <a:r>
                        <a:rPr lang="en-US" sz="1100" dirty="0">
                          <a:solidFill>
                            <a:srgbClr val="FFAA00"/>
                          </a:solidFill>
                          <a:latin typeface="Object Sans" pitchFamily="34" charset="0"/>
                          <a:ea typeface="Object Sans" pitchFamily="34" charset="-122"/>
                          <a:cs typeface="Object Sans" pitchFamily="34" charset="-120"/>
                        </a:rPr>
                        <a:t>Use of sold products</a:t>
                      </a:r>
                      <a:endParaRPr lang="en-US" sz="1050" dirty="0">
                        <a:latin typeface="Object Sans" charset="0"/>
                        <a:ea typeface="Object Sans" charset="0"/>
                        <a:cs typeface="Object Sans" charset="0"/>
                      </a:endParaRPr>
                    </a:p>
                  </a:txBody>
                  <a:tcPr marL="66675" marR="66675" marT="66675" marB="66675">
                    <a:lnL w="9525" cap="flat" cmpd="sng" algn="ctr">
                      <a:solidFill>
                        <a:srgbClr val="2B2A35">
                          <a:alpha val="10000"/>
                        </a:srgbClr>
                      </a:solidFill>
                      <a:prstDash val="solid"/>
                      <a:round/>
                      <a:headEnd type="none" w="med" len="med"/>
                      <a:tailEnd type="none" w="med" len="med"/>
                    </a:lnL>
                    <a:lnR w="9525" cap="flat" cmpd="sng" algn="ctr">
                      <a:solidFill>
                        <a:srgbClr val="2B2A35">
                          <a:alpha val="10000"/>
                        </a:srgbClr>
                      </a:solidFill>
                      <a:prstDash val="solid"/>
                      <a:round/>
                      <a:headEnd type="none" w="med" len="med"/>
                      <a:tailEnd type="none" w="med" len="med"/>
                    </a:lnR>
                    <a:lnT w="9525" cap="flat" cmpd="sng" algn="ctr">
                      <a:solidFill>
                        <a:srgbClr val="2B2A35">
                          <a:alpha val="10000"/>
                        </a:srgbClr>
                      </a:solidFill>
                      <a:prstDash val="solid"/>
                      <a:round/>
                      <a:headEnd type="none" w="med" len="med"/>
                      <a:tailEnd type="none" w="med" len="med"/>
                    </a:lnT>
                    <a:lnB w="9525" cap="flat" cmpd="sng" algn="ctr">
                      <a:solidFill>
                        <a:srgbClr val="2B2A35">
                          <a:alpha val="10000"/>
                        </a:srgbClr>
                      </a:solidFill>
                      <a:prstDash val="solid"/>
                      <a:round/>
                      <a:headEnd type="none" w="med" len="med"/>
                      <a:tailEnd type="none" w="med" len="med"/>
                    </a:lnB>
                    <a:solidFill>
                      <a:srgbClr val="0A1D21"/>
                    </a:solidFill>
                  </a:tcPr>
                </a:tc>
                <a:tc>
                  <a:txBody>
                    <a:bodyPr/>
                    <a:lstStyle/>
                    <a:p>
                      <a:pPr algn="r"/>
                      <a:r>
                        <a:rPr lang="en-US" sz="1100" dirty="0">
                          <a:solidFill>
                            <a:srgbClr val="FFAA00"/>
                          </a:solidFill>
                          <a:latin typeface="Object Sans" pitchFamily="34" charset="0"/>
                          <a:ea typeface="Object Sans" pitchFamily="34" charset="-122"/>
                          <a:cs typeface="Object Sans" pitchFamily="34" charset="-120"/>
                        </a:rPr>
                        <a:t>3882.3</a:t>
                      </a:r>
                      <a:endParaRPr lang="en-US" sz="1050" dirty="0">
                        <a:latin typeface="Object Sans" charset="0"/>
                        <a:ea typeface="Object Sans" charset="0"/>
                        <a:cs typeface="Object Sans" charset="0"/>
                      </a:endParaRPr>
                    </a:p>
                  </a:txBody>
                  <a:tcPr marL="66675" marR="66675" marT="66675" marB="66675">
                    <a:lnL w="9525" cap="flat" cmpd="sng" algn="ctr">
                      <a:solidFill>
                        <a:srgbClr val="2B2A35">
                          <a:alpha val="10000"/>
                        </a:srgbClr>
                      </a:solidFill>
                      <a:prstDash val="solid"/>
                      <a:round/>
                      <a:headEnd type="none" w="med" len="med"/>
                      <a:tailEnd type="none" w="med" len="med"/>
                    </a:lnL>
                    <a:lnR w="9525" cap="flat" cmpd="sng" algn="ctr">
                      <a:solidFill>
                        <a:srgbClr val="2B2A35">
                          <a:alpha val="10000"/>
                        </a:srgbClr>
                      </a:solidFill>
                      <a:prstDash val="solid"/>
                      <a:round/>
                      <a:headEnd type="none" w="med" len="med"/>
                      <a:tailEnd type="none" w="med" len="med"/>
                    </a:lnR>
                    <a:lnT w="9525" cap="flat" cmpd="sng" algn="ctr">
                      <a:solidFill>
                        <a:srgbClr val="2B2A35">
                          <a:alpha val="10000"/>
                        </a:srgbClr>
                      </a:solidFill>
                      <a:prstDash val="solid"/>
                      <a:round/>
                      <a:headEnd type="none" w="med" len="med"/>
                      <a:tailEnd type="none" w="med" len="med"/>
                    </a:lnT>
                    <a:lnB w="9525" cap="flat" cmpd="sng" algn="ctr">
                      <a:solidFill>
                        <a:srgbClr val="2B2A35">
                          <a:alpha val="10000"/>
                        </a:srgbClr>
                      </a:solidFill>
                      <a:prstDash val="solid"/>
                      <a:round/>
                      <a:headEnd type="none" w="med" len="med"/>
                      <a:tailEnd type="none" w="med" len="med"/>
                    </a:lnB>
                    <a:solidFill>
                      <a:srgbClr val="0A1D21"/>
                    </a:solidFill>
                  </a:tcPr>
                </a:tc>
                <a:tc>
                  <a:txBody>
                    <a:bodyPr/>
                    <a:lstStyle/>
                    <a:p>
                      <a:pPr algn="r"/>
                      <a:r>
                        <a:rPr lang="en-US" sz="1100" dirty="0">
                          <a:solidFill>
                            <a:srgbClr val="FFAA00"/>
                          </a:solidFill>
                          <a:latin typeface="Object Sans" pitchFamily="34" charset="0"/>
                          <a:ea typeface="Object Sans" pitchFamily="34" charset="-122"/>
                          <a:cs typeface="Object Sans" pitchFamily="34" charset="-120"/>
                        </a:rPr>
                        <a:t>3356.9</a:t>
                      </a:r>
                      <a:endParaRPr lang="en-US" sz="1050" dirty="0">
                        <a:latin typeface="Object Sans" charset="0"/>
                        <a:ea typeface="Object Sans" charset="0"/>
                        <a:cs typeface="Object Sans" charset="0"/>
                      </a:endParaRPr>
                    </a:p>
                  </a:txBody>
                  <a:tcPr marL="66675" marR="66675" marT="66675" marB="66675">
                    <a:lnL w="9525" cap="flat" cmpd="sng" algn="ctr">
                      <a:solidFill>
                        <a:srgbClr val="2B2A35">
                          <a:alpha val="10000"/>
                        </a:srgbClr>
                      </a:solidFill>
                      <a:prstDash val="solid"/>
                      <a:round/>
                      <a:headEnd type="none" w="med" len="med"/>
                      <a:tailEnd type="none" w="med" len="med"/>
                    </a:lnL>
                    <a:lnR w="9525" cap="flat" cmpd="sng" algn="ctr">
                      <a:solidFill>
                        <a:srgbClr val="2B2A35">
                          <a:alpha val="10000"/>
                        </a:srgbClr>
                      </a:solidFill>
                      <a:prstDash val="solid"/>
                      <a:round/>
                      <a:headEnd type="none" w="med" len="med"/>
                      <a:tailEnd type="none" w="med" len="med"/>
                    </a:lnR>
                    <a:lnT w="9525" cap="flat" cmpd="sng" algn="ctr">
                      <a:solidFill>
                        <a:srgbClr val="2B2A35">
                          <a:alpha val="10000"/>
                        </a:srgbClr>
                      </a:solidFill>
                      <a:prstDash val="solid"/>
                      <a:round/>
                      <a:headEnd type="none" w="med" len="med"/>
                      <a:tailEnd type="none" w="med" len="med"/>
                    </a:lnT>
                    <a:lnB w="9525" cap="flat" cmpd="sng" algn="ctr">
                      <a:solidFill>
                        <a:srgbClr val="2B2A35">
                          <a:alpha val="10000"/>
                        </a:srgbClr>
                      </a:solidFill>
                      <a:prstDash val="solid"/>
                      <a:round/>
                      <a:headEnd type="none" w="med" len="med"/>
                      <a:tailEnd type="none" w="med" len="med"/>
                    </a:lnB>
                    <a:solidFill>
                      <a:srgbClr val="0A1D21"/>
                    </a:solidFill>
                  </a:tcPr>
                </a:tc>
                <a:tc>
                  <a:txBody>
                    <a:bodyPr/>
                    <a:lstStyle/>
                    <a:p>
                      <a:pPr algn="r"/>
                      <a:r>
                        <a:rPr lang="en-US" sz="1100" dirty="0">
                          <a:solidFill>
                            <a:srgbClr val="FFAA00"/>
                          </a:solidFill>
                          <a:latin typeface="Object Sans" pitchFamily="34" charset="0"/>
                          <a:ea typeface="Object Sans" pitchFamily="34" charset="-122"/>
                          <a:cs typeface="Object Sans" pitchFamily="34" charset="-120"/>
                        </a:rPr>
                        <a:t>1597.2</a:t>
                      </a:r>
                      <a:endParaRPr lang="en-US" sz="1050" dirty="0">
                        <a:latin typeface="Object Sans" charset="0"/>
                        <a:ea typeface="Object Sans" charset="0"/>
                        <a:cs typeface="Object Sans" charset="0"/>
                      </a:endParaRPr>
                    </a:p>
                  </a:txBody>
                  <a:tcPr marL="66675" marR="66675" marT="66675" marB="66675">
                    <a:lnL w="9525" cap="flat" cmpd="sng" algn="ctr">
                      <a:solidFill>
                        <a:srgbClr val="2B2A35">
                          <a:alpha val="10000"/>
                        </a:srgbClr>
                      </a:solidFill>
                      <a:prstDash val="solid"/>
                      <a:round/>
                      <a:headEnd type="none" w="med" len="med"/>
                      <a:tailEnd type="none" w="med" len="med"/>
                    </a:lnL>
                    <a:lnR w="9525" cap="flat" cmpd="sng" algn="ctr">
                      <a:solidFill>
                        <a:srgbClr val="2B2A35">
                          <a:alpha val="10000"/>
                        </a:srgbClr>
                      </a:solidFill>
                      <a:prstDash val="solid"/>
                      <a:round/>
                      <a:headEnd type="none" w="med" len="med"/>
                      <a:tailEnd type="none" w="med" len="med"/>
                    </a:lnR>
                    <a:lnT w="9525" cap="flat" cmpd="sng" algn="ctr">
                      <a:solidFill>
                        <a:srgbClr val="2B2A35">
                          <a:alpha val="10000"/>
                        </a:srgbClr>
                      </a:solidFill>
                      <a:prstDash val="solid"/>
                      <a:round/>
                      <a:headEnd type="none" w="med" len="med"/>
                      <a:tailEnd type="none" w="med" len="med"/>
                    </a:lnT>
                    <a:lnB w="9525" cap="flat" cmpd="sng" algn="ctr">
                      <a:solidFill>
                        <a:srgbClr val="2B2A35">
                          <a:alpha val="10000"/>
                        </a:srgbClr>
                      </a:solidFill>
                      <a:prstDash val="solid"/>
                      <a:round/>
                      <a:headEnd type="none" w="med" len="med"/>
                      <a:tailEnd type="none" w="med" len="med"/>
                    </a:lnB>
                    <a:solidFill>
                      <a:srgbClr val="0A1D21"/>
                    </a:solidFill>
                  </a:tcPr>
                </a:tc>
                <a:tc>
                  <a:txBody>
                    <a:bodyPr/>
                    <a:lstStyle/>
                    <a:p>
                      <a:pPr algn="r"/>
                      <a:endParaRPr lang="en-US" sz="1050" dirty="0">
                        <a:latin typeface="Object Sans" charset="0"/>
                        <a:ea typeface="Object Sans" charset="0"/>
                        <a:cs typeface="Object Sans" charset="0"/>
                      </a:endParaRPr>
                    </a:p>
                  </a:txBody>
                  <a:tcPr marL="66675" marR="66675" marT="66675" marB="66675">
                    <a:lnL w="9525" cap="flat" cmpd="sng" algn="ctr">
                      <a:solidFill>
                        <a:srgbClr val="2B2A35">
                          <a:alpha val="10000"/>
                        </a:srgbClr>
                      </a:solidFill>
                      <a:prstDash val="solid"/>
                      <a:round/>
                      <a:headEnd type="none" w="med" len="med"/>
                      <a:tailEnd type="none" w="med" len="med"/>
                    </a:lnL>
                    <a:lnR w="9525" cap="flat" cmpd="sng" algn="ctr">
                      <a:solidFill>
                        <a:srgbClr val="2B2A35">
                          <a:alpha val="10000"/>
                        </a:srgbClr>
                      </a:solidFill>
                      <a:prstDash val="solid"/>
                      <a:round/>
                      <a:headEnd type="none" w="med" len="med"/>
                      <a:tailEnd type="none" w="med" len="med"/>
                    </a:lnR>
                    <a:lnT w="9525" cap="flat" cmpd="sng" algn="ctr">
                      <a:solidFill>
                        <a:srgbClr val="2B2A35">
                          <a:alpha val="10000"/>
                        </a:srgbClr>
                      </a:solidFill>
                      <a:prstDash val="solid"/>
                      <a:round/>
                      <a:headEnd type="none" w="med" len="med"/>
                      <a:tailEnd type="none" w="med" len="med"/>
                    </a:lnT>
                    <a:lnB w="9525" cap="flat" cmpd="sng" algn="ctr">
                      <a:solidFill>
                        <a:srgbClr val="2B2A35">
                          <a:alpha val="10000"/>
                        </a:srgbClr>
                      </a:solidFill>
                      <a:prstDash val="solid"/>
                      <a:round/>
                      <a:headEnd type="none" w="med" len="med"/>
                      <a:tailEnd type="none" w="med" len="med"/>
                    </a:lnB>
                    <a:solidFill>
                      <a:srgbClr val="0A1D21"/>
                    </a:solidFill>
                  </a:tcPr>
                </a:tc>
                <a:tc>
                  <a:txBody>
                    <a:bodyPr/>
                    <a:lstStyle/>
                    <a:p>
                      <a:pPr marL="0" algn="r" defTabSz="914400" rtl="0" eaLnBrk="1" latinLnBrk="0" hangingPunct="1"/>
                      <a:endParaRPr lang="en-US" sz="1100" b="0" kern="1200" dirty="0">
                        <a:solidFill>
                          <a:srgbClr val="FFAA00"/>
                        </a:solidFill>
                        <a:latin typeface="Object Sans" pitchFamily="34" charset="0"/>
                        <a:ea typeface="Object Sans" pitchFamily="34" charset="-122"/>
                        <a:cs typeface="Object Sans" charset="0"/>
                      </a:endParaRPr>
                    </a:p>
                  </a:txBody>
                  <a:tcPr marL="66675" marR="66675" marT="66675" marB="66675">
                    <a:lnL w="9525" cap="flat" cmpd="sng" algn="ctr">
                      <a:solidFill>
                        <a:srgbClr val="2B2A35">
                          <a:alpha val="10000"/>
                        </a:srgbClr>
                      </a:solidFill>
                      <a:prstDash val="solid"/>
                      <a:round/>
                      <a:headEnd type="none" w="med" len="med"/>
                      <a:tailEnd type="none" w="med" len="med"/>
                    </a:lnL>
                    <a:lnR w="9525" cap="flat" cmpd="sng" algn="ctr">
                      <a:solidFill>
                        <a:srgbClr val="2B2A35">
                          <a:alpha val="10000"/>
                        </a:srgbClr>
                      </a:solidFill>
                      <a:prstDash val="solid"/>
                      <a:round/>
                      <a:headEnd type="none" w="med" len="med"/>
                      <a:tailEnd type="none" w="med" len="med"/>
                    </a:lnR>
                    <a:lnT w="9525" cap="flat" cmpd="sng" algn="ctr">
                      <a:solidFill>
                        <a:srgbClr val="2B2A35">
                          <a:alpha val="10000"/>
                        </a:srgbClr>
                      </a:solidFill>
                      <a:prstDash val="solid"/>
                      <a:round/>
                      <a:headEnd type="none" w="med" len="med"/>
                      <a:tailEnd type="none" w="med" len="med"/>
                    </a:lnT>
                    <a:lnB w="9525" cap="flat" cmpd="sng" algn="ctr">
                      <a:solidFill>
                        <a:srgbClr val="2B2A35">
                          <a:alpha val="10000"/>
                        </a:srgbClr>
                      </a:solidFill>
                      <a:prstDash val="solid"/>
                      <a:round/>
                      <a:headEnd type="none" w="med" len="med"/>
                      <a:tailEnd type="none" w="med" len="med"/>
                    </a:lnB>
                    <a:solidFill>
                      <a:srgbClr val="0A1D21"/>
                    </a:solidFill>
                  </a:tcPr>
                </a:tc>
                <a:extLst>
                  <a:ext uri="{0D108BD9-81ED-4DB2-BD59-A6C34878D82A}">
                    <a16:rowId xmlns:a16="http://schemas.microsoft.com/office/drawing/2014/main" val="10011"/>
                  </a:ext>
                </a:extLst>
              </a:tr>
              <a:tr h="293340">
                <a:tc>
                  <a:txBody>
                    <a:bodyPr/>
                    <a:lstStyle/>
                    <a:p>
                      <a:pPr algn="l"/>
                      <a:endParaRPr lang="en-US" sz="1050" dirty="0">
                        <a:latin typeface="Object Sans" charset="0"/>
                        <a:ea typeface="Object Sans" charset="0"/>
                        <a:cs typeface="Object Sans" charset="0"/>
                      </a:endParaRPr>
                    </a:p>
                  </a:txBody>
                  <a:tcPr marL="66675" marR="66675" marT="66675" marB="66675">
                    <a:lnL w="9525" cap="flat" cmpd="sng" algn="ctr">
                      <a:solidFill>
                        <a:srgbClr val="2B2A35">
                          <a:alpha val="10000"/>
                        </a:srgbClr>
                      </a:solidFill>
                      <a:prstDash val="solid"/>
                      <a:round/>
                      <a:headEnd type="none" w="med" len="med"/>
                      <a:tailEnd type="none" w="med" len="med"/>
                    </a:lnL>
                    <a:lnR w="9525" cap="flat" cmpd="sng" algn="ctr">
                      <a:solidFill>
                        <a:srgbClr val="2B2A35">
                          <a:alpha val="10000"/>
                        </a:srgbClr>
                      </a:solidFill>
                      <a:prstDash val="solid"/>
                      <a:round/>
                      <a:headEnd type="none" w="med" len="med"/>
                      <a:tailEnd type="none" w="med" len="med"/>
                    </a:lnR>
                    <a:lnT w="9525" cap="flat" cmpd="sng" algn="ctr">
                      <a:solidFill>
                        <a:srgbClr val="2B2A35">
                          <a:alpha val="10000"/>
                        </a:srgbClr>
                      </a:solidFill>
                      <a:prstDash val="solid"/>
                      <a:round/>
                      <a:headEnd type="none" w="med" len="med"/>
                      <a:tailEnd type="none" w="med" len="med"/>
                    </a:lnT>
                    <a:lnB w="9525" cap="flat" cmpd="sng" algn="ctr">
                      <a:solidFill>
                        <a:srgbClr val="2B2A35">
                          <a:alpha val="10000"/>
                        </a:srgbClr>
                      </a:solidFill>
                      <a:prstDash val="solid"/>
                      <a:round/>
                      <a:headEnd type="none" w="med" len="med"/>
                      <a:tailEnd type="none" w="med" len="med"/>
                    </a:lnB>
                    <a:solidFill>
                      <a:srgbClr val="0A1D21"/>
                    </a:solidFill>
                  </a:tcPr>
                </a:tc>
                <a:tc>
                  <a:txBody>
                    <a:bodyPr/>
                    <a:lstStyle/>
                    <a:p>
                      <a:pPr algn="l"/>
                      <a:r>
                        <a:rPr lang="en-US" sz="1100" dirty="0">
                          <a:solidFill>
                            <a:srgbClr val="FFAA00"/>
                          </a:solidFill>
                          <a:latin typeface="Object Sans" pitchFamily="34" charset="0"/>
                          <a:ea typeface="Object Sans" pitchFamily="34" charset="-122"/>
                          <a:cs typeface="Object Sans" pitchFamily="34" charset="-120"/>
                        </a:rPr>
                        <a:t>Waste generated in operations</a:t>
                      </a:r>
                      <a:endParaRPr lang="en-US" sz="1050" dirty="0">
                        <a:latin typeface="Object Sans" charset="0"/>
                        <a:ea typeface="Object Sans" charset="0"/>
                        <a:cs typeface="Object Sans" charset="0"/>
                      </a:endParaRPr>
                    </a:p>
                  </a:txBody>
                  <a:tcPr marL="66675" marR="66675" marT="66675" marB="66675">
                    <a:lnL w="9525" cap="flat" cmpd="sng" algn="ctr">
                      <a:solidFill>
                        <a:srgbClr val="2B2A35">
                          <a:alpha val="10000"/>
                        </a:srgbClr>
                      </a:solidFill>
                      <a:prstDash val="solid"/>
                      <a:round/>
                      <a:headEnd type="none" w="med" len="med"/>
                      <a:tailEnd type="none" w="med" len="med"/>
                    </a:lnL>
                    <a:lnR w="9525" cap="flat" cmpd="sng" algn="ctr">
                      <a:solidFill>
                        <a:srgbClr val="2B2A35">
                          <a:alpha val="10000"/>
                        </a:srgbClr>
                      </a:solidFill>
                      <a:prstDash val="solid"/>
                      <a:round/>
                      <a:headEnd type="none" w="med" len="med"/>
                      <a:tailEnd type="none" w="med" len="med"/>
                    </a:lnR>
                    <a:lnT w="9525" cap="flat" cmpd="sng" algn="ctr">
                      <a:solidFill>
                        <a:srgbClr val="2B2A35">
                          <a:alpha val="10000"/>
                        </a:srgbClr>
                      </a:solidFill>
                      <a:prstDash val="solid"/>
                      <a:round/>
                      <a:headEnd type="none" w="med" len="med"/>
                      <a:tailEnd type="none" w="med" len="med"/>
                    </a:lnT>
                    <a:lnB w="9525" cap="flat" cmpd="sng" algn="ctr">
                      <a:solidFill>
                        <a:srgbClr val="2B2A35">
                          <a:alpha val="10000"/>
                        </a:srgbClr>
                      </a:solidFill>
                      <a:prstDash val="solid"/>
                      <a:round/>
                      <a:headEnd type="none" w="med" len="med"/>
                      <a:tailEnd type="none" w="med" len="med"/>
                    </a:lnB>
                    <a:solidFill>
                      <a:srgbClr val="0A1D21"/>
                    </a:solidFill>
                  </a:tcPr>
                </a:tc>
                <a:tc>
                  <a:txBody>
                    <a:bodyPr/>
                    <a:lstStyle/>
                    <a:p>
                      <a:pPr algn="r"/>
                      <a:r>
                        <a:rPr lang="en-US" sz="1100" dirty="0">
                          <a:solidFill>
                            <a:srgbClr val="FFAA00"/>
                          </a:solidFill>
                          <a:latin typeface="Object Sans" pitchFamily="34" charset="0"/>
                          <a:ea typeface="Object Sans" pitchFamily="34" charset="-122"/>
                          <a:cs typeface="Object Sans" pitchFamily="34" charset="-120"/>
                        </a:rPr>
                        <a:t>20.1</a:t>
                      </a:r>
                      <a:endParaRPr lang="en-US" sz="1050" dirty="0">
                        <a:latin typeface="Object Sans" charset="0"/>
                        <a:ea typeface="Object Sans" charset="0"/>
                        <a:cs typeface="Object Sans" charset="0"/>
                      </a:endParaRPr>
                    </a:p>
                  </a:txBody>
                  <a:tcPr marL="66675" marR="66675" marT="66675" marB="66675">
                    <a:lnL w="9525" cap="flat" cmpd="sng" algn="ctr">
                      <a:solidFill>
                        <a:srgbClr val="2B2A35">
                          <a:alpha val="10000"/>
                        </a:srgbClr>
                      </a:solidFill>
                      <a:prstDash val="solid"/>
                      <a:round/>
                      <a:headEnd type="none" w="med" len="med"/>
                      <a:tailEnd type="none" w="med" len="med"/>
                    </a:lnL>
                    <a:lnR w="9525" cap="flat" cmpd="sng" algn="ctr">
                      <a:solidFill>
                        <a:srgbClr val="2B2A35">
                          <a:alpha val="10000"/>
                        </a:srgbClr>
                      </a:solidFill>
                      <a:prstDash val="solid"/>
                      <a:round/>
                      <a:headEnd type="none" w="med" len="med"/>
                      <a:tailEnd type="none" w="med" len="med"/>
                    </a:lnR>
                    <a:lnT w="9525" cap="flat" cmpd="sng" algn="ctr">
                      <a:solidFill>
                        <a:srgbClr val="2B2A35">
                          <a:alpha val="10000"/>
                        </a:srgbClr>
                      </a:solidFill>
                      <a:prstDash val="solid"/>
                      <a:round/>
                      <a:headEnd type="none" w="med" len="med"/>
                      <a:tailEnd type="none" w="med" len="med"/>
                    </a:lnT>
                    <a:lnB w="9525" cap="flat" cmpd="sng" algn="ctr">
                      <a:solidFill>
                        <a:srgbClr val="2B2A35">
                          <a:alpha val="10000"/>
                        </a:srgbClr>
                      </a:solidFill>
                      <a:prstDash val="solid"/>
                      <a:round/>
                      <a:headEnd type="none" w="med" len="med"/>
                      <a:tailEnd type="none" w="med" len="med"/>
                    </a:lnB>
                    <a:solidFill>
                      <a:srgbClr val="0A1D21"/>
                    </a:solidFill>
                  </a:tcPr>
                </a:tc>
                <a:tc>
                  <a:txBody>
                    <a:bodyPr/>
                    <a:lstStyle/>
                    <a:p>
                      <a:pPr algn="r"/>
                      <a:r>
                        <a:rPr lang="en-US" sz="1100" dirty="0">
                          <a:solidFill>
                            <a:srgbClr val="FFAA00"/>
                          </a:solidFill>
                          <a:latin typeface="Object Sans" pitchFamily="34" charset="0"/>
                          <a:ea typeface="Object Sans" pitchFamily="34" charset="-122"/>
                          <a:cs typeface="Object Sans" pitchFamily="34" charset="-120"/>
                        </a:rPr>
                        <a:t>151.3</a:t>
                      </a:r>
                      <a:endParaRPr lang="en-US" sz="1050" dirty="0">
                        <a:latin typeface="Object Sans" charset="0"/>
                        <a:ea typeface="Object Sans" charset="0"/>
                        <a:cs typeface="Object Sans" charset="0"/>
                      </a:endParaRPr>
                    </a:p>
                  </a:txBody>
                  <a:tcPr marL="66675" marR="66675" marT="66675" marB="66675">
                    <a:lnL w="9525" cap="flat" cmpd="sng" algn="ctr">
                      <a:solidFill>
                        <a:srgbClr val="2B2A35">
                          <a:alpha val="10000"/>
                        </a:srgbClr>
                      </a:solidFill>
                      <a:prstDash val="solid"/>
                      <a:round/>
                      <a:headEnd type="none" w="med" len="med"/>
                      <a:tailEnd type="none" w="med" len="med"/>
                    </a:lnL>
                    <a:lnR w="9525" cap="flat" cmpd="sng" algn="ctr">
                      <a:solidFill>
                        <a:srgbClr val="2B2A35">
                          <a:alpha val="10000"/>
                        </a:srgbClr>
                      </a:solidFill>
                      <a:prstDash val="solid"/>
                      <a:round/>
                      <a:headEnd type="none" w="med" len="med"/>
                      <a:tailEnd type="none" w="med" len="med"/>
                    </a:lnR>
                    <a:lnT w="9525" cap="flat" cmpd="sng" algn="ctr">
                      <a:solidFill>
                        <a:srgbClr val="2B2A35">
                          <a:alpha val="10000"/>
                        </a:srgbClr>
                      </a:solidFill>
                      <a:prstDash val="solid"/>
                      <a:round/>
                      <a:headEnd type="none" w="med" len="med"/>
                      <a:tailEnd type="none" w="med" len="med"/>
                    </a:lnT>
                    <a:lnB w="9525" cap="flat" cmpd="sng" algn="ctr">
                      <a:solidFill>
                        <a:srgbClr val="2B2A35">
                          <a:alpha val="10000"/>
                        </a:srgbClr>
                      </a:solidFill>
                      <a:prstDash val="solid"/>
                      <a:round/>
                      <a:headEnd type="none" w="med" len="med"/>
                      <a:tailEnd type="none" w="med" len="med"/>
                    </a:lnB>
                    <a:solidFill>
                      <a:srgbClr val="0A1D21"/>
                    </a:solidFill>
                  </a:tcPr>
                </a:tc>
                <a:tc>
                  <a:txBody>
                    <a:bodyPr/>
                    <a:lstStyle/>
                    <a:p>
                      <a:pPr algn="r"/>
                      <a:r>
                        <a:rPr lang="en-US" sz="1100" dirty="0">
                          <a:solidFill>
                            <a:srgbClr val="FFAA00"/>
                          </a:solidFill>
                          <a:latin typeface="Object Sans" pitchFamily="34" charset="0"/>
                          <a:ea typeface="Object Sans" pitchFamily="34" charset="-122"/>
                          <a:cs typeface="Object Sans" pitchFamily="34" charset="-120"/>
                        </a:rPr>
                        <a:t>69.7</a:t>
                      </a:r>
                      <a:endParaRPr lang="en-US" sz="1050" dirty="0">
                        <a:latin typeface="Object Sans" charset="0"/>
                        <a:ea typeface="Object Sans" charset="0"/>
                        <a:cs typeface="Object Sans" charset="0"/>
                      </a:endParaRPr>
                    </a:p>
                  </a:txBody>
                  <a:tcPr marL="66675" marR="66675" marT="66675" marB="66675">
                    <a:lnL w="9525" cap="flat" cmpd="sng" algn="ctr">
                      <a:solidFill>
                        <a:srgbClr val="2B2A35">
                          <a:alpha val="10000"/>
                        </a:srgbClr>
                      </a:solidFill>
                      <a:prstDash val="solid"/>
                      <a:round/>
                      <a:headEnd type="none" w="med" len="med"/>
                      <a:tailEnd type="none" w="med" len="med"/>
                    </a:lnL>
                    <a:lnR w="9525" cap="flat" cmpd="sng" algn="ctr">
                      <a:solidFill>
                        <a:srgbClr val="2B2A35">
                          <a:alpha val="10000"/>
                        </a:srgbClr>
                      </a:solidFill>
                      <a:prstDash val="solid"/>
                      <a:round/>
                      <a:headEnd type="none" w="med" len="med"/>
                      <a:tailEnd type="none" w="med" len="med"/>
                    </a:lnR>
                    <a:lnT w="9525" cap="flat" cmpd="sng" algn="ctr">
                      <a:solidFill>
                        <a:srgbClr val="2B2A35">
                          <a:alpha val="10000"/>
                        </a:srgbClr>
                      </a:solidFill>
                      <a:prstDash val="solid"/>
                      <a:round/>
                      <a:headEnd type="none" w="med" len="med"/>
                      <a:tailEnd type="none" w="med" len="med"/>
                    </a:lnT>
                    <a:lnB w="9525" cap="flat" cmpd="sng" algn="ctr">
                      <a:solidFill>
                        <a:srgbClr val="2B2A35">
                          <a:alpha val="10000"/>
                        </a:srgbClr>
                      </a:solidFill>
                      <a:prstDash val="solid"/>
                      <a:round/>
                      <a:headEnd type="none" w="med" len="med"/>
                      <a:tailEnd type="none" w="med" len="med"/>
                    </a:lnB>
                    <a:solidFill>
                      <a:srgbClr val="0A1D21"/>
                    </a:solidFill>
                  </a:tcPr>
                </a:tc>
                <a:tc>
                  <a:txBody>
                    <a:bodyPr/>
                    <a:lstStyle/>
                    <a:p>
                      <a:pPr algn="r"/>
                      <a:r>
                        <a:rPr lang="en-US" sz="1100" dirty="0">
                          <a:solidFill>
                            <a:srgbClr val="FFAA00"/>
                          </a:solidFill>
                          <a:latin typeface="Object Sans" pitchFamily="34" charset="0"/>
                          <a:ea typeface="Object Sans" pitchFamily="34" charset="-122"/>
                          <a:cs typeface="Object Sans" pitchFamily="34" charset="-120"/>
                        </a:rPr>
                        <a:t>87.5</a:t>
                      </a:r>
                      <a:endParaRPr lang="en-US" sz="1050" dirty="0">
                        <a:latin typeface="Object Sans" charset="0"/>
                        <a:ea typeface="Object Sans" charset="0"/>
                        <a:cs typeface="Object Sans" charset="0"/>
                      </a:endParaRPr>
                    </a:p>
                  </a:txBody>
                  <a:tcPr marL="66675" marR="66675" marT="66675" marB="66675">
                    <a:lnL w="9525" cap="flat" cmpd="sng" algn="ctr">
                      <a:solidFill>
                        <a:srgbClr val="2B2A35">
                          <a:alpha val="10000"/>
                        </a:srgbClr>
                      </a:solidFill>
                      <a:prstDash val="solid"/>
                      <a:round/>
                      <a:headEnd type="none" w="med" len="med"/>
                      <a:tailEnd type="none" w="med" len="med"/>
                    </a:lnL>
                    <a:lnR w="9525" cap="flat" cmpd="sng" algn="ctr">
                      <a:solidFill>
                        <a:srgbClr val="2B2A35">
                          <a:alpha val="10000"/>
                        </a:srgbClr>
                      </a:solidFill>
                      <a:prstDash val="solid"/>
                      <a:round/>
                      <a:headEnd type="none" w="med" len="med"/>
                      <a:tailEnd type="none" w="med" len="med"/>
                    </a:lnR>
                    <a:lnT w="9525" cap="flat" cmpd="sng" algn="ctr">
                      <a:solidFill>
                        <a:srgbClr val="2B2A35">
                          <a:alpha val="10000"/>
                        </a:srgbClr>
                      </a:solidFill>
                      <a:prstDash val="solid"/>
                      <a:round/>
                      <a:headEnd type="none" w="med" len="med"/>
                      <a:tailEnd type="none" w="med" len="med"/>
                    </a:lnT>
                    <a:lnB w="9525" cap="flat" cmpd="sng" algn="ctr">
                      <a:solidFill>
                        <a:srgbClr val="2B2A35">
                          <a:alpha val="10000"/>
                        </a:srgbClr>
                      </a:solidFill>
                      <a:prstDash val="solid"/>
                      <a:round/>
                      <a:headEnd type="none" w="med" len="med"/>
                      <a:tailEnd type="none" w="med" len="med"/>
                    </a:lnB>
                    <a:solidFill>
                      <a:srgbClr val="0A1D21"/>
                    </a:solidFill>
                  </a:tcPr>
                </a:tc>
                <a:tc>
                  <a:txBody>
                    <a:bodyPr/>
                    <a:lstStyle/>
                    <a:p>
                      <a:pPr marL="0" algn="r" defTabSz="914400" rtl="0" eaLnBrk="1" latinLnBrk="0" hangingPunct="1"/>
                      <a:r>
                        <a:rPr lang="en-US" sz="1100" b="0" kern="1200">
                          <a:solidFill>
                            <a:srgbClr val="FFAA00"/>
                          </a:solidFill>
                          <a:latin typeface="Object Sans" pitchFamily="34" charset="0"/>
                          <a:ea typeface="Object Sans" pitchFamily="34" charset="-122"/>
                          <a:cs typeface="Object Sans" charset="0"/>
                        </a:rPr>
                        <a:t>127</a:t>
                      </a:r>
                      <a:endParaRPr lang="en-US" sz="1100" b="0" kern="1200" dirty="0">
                        <a:solidFill>
                          <a:srgbClr val="FFAA00"/>
                        </a:solidFill>
                        <a:latin typeface="Object Sans" pitchFamily="34" charset="0"/>
                        <a:ea typeface="Object Sans" pitchFamily="34" charset="-122"/>
                        <a:cs typeface="Object Sans" charset="0"/>
                      </a:endParaRPr>
                    </a:p>
                  </a:txBody>
                  <a:tcPr marL="66675" marR="66675" marT="66675" marB="66675">
                    <a:lnL w="9525" cap="flat" cmpd="sng" algn="ctr">
                      <a:solidFill>
                        <a:srgbClr val="2B2A35">
                          <a:alpha val="10000"/>
                        </a:srgbClr>
                      </a:solidFill>
                      <a:prstDash val="solid"/>
                      <a:round/>
                      <a:headEnd type="none" w="med" len="med"/>
                      <a:tailEnd type="none" w="med" len="med"/>
                    </a:lnL>
                    <a:lnR w="9525" cap="flat" cmpd="sng" algn="ctr">
                      <a:solidFill>
                        <a:srgbClr val="2B2A35">
                          <a:alpha val="10000"/>
                        </a:srgbClr>
                      </a:solidFill>
                      <a:prstDash val="solid"/>
                      <a:round/>
                      <a:headEnd type="none" w="med" len="med"/>
                      <a:tailEnd type="none" w="med" len="med"/>
                    </a:lnR>
                    <a:lnT w="9525" cap="flat" cmpd="sng" algn="ctr">
                      <a:solidFill>
                        <a:srgbClr val="2B2A35">
                          <a:alpha val="10000"/>
                        </a:srgbClr>
                      </a:solidFill>
                      <a:prstDash val="solid"/>
                      <a:round/>
                      <a:headEnd type="none" w="med" len="med"/>
                      <a:tailEnd type="none" w="med" len="med"/>
                    </a:lnT>
                    <a:lnB w="9525" cap="flat" cmpd="sng" algn="ctr">
                      <a:solidFill>
                        <a:srgbClr val="2B2A35">
                          <a:alpha val="10000"/>
                        </a:srgbClr>
                      </a:solidFill>
                      <a:prstDash val="solid"/>
                      <a:round/>
                      <a:headEnd type="none" w="med" len="med"/>
                      <a:tailEnd type="none" w="med" len="med"/>
                    </a:lnB>
                    <a:solidFill>
                      <a:srgbClr val="0A1D21"/>
                    </a:solidFill>
                  </a:tcPr>
                </a:tc>
                <a:extLst>
                  <a:ext uri="{0D108BD9-81ED-4DB2-BD59-A6C34878D82A}">
                    <a16:rowId xmlns:a16="http://schemas.microsoft.com/office/drawing/2014/main" val="10012"/>
                  </a:ext>
                </a:extLst>
              </a:tr>
              <a:tr h="293340">
                <a:tc>
                  <a:txBody>
                    <a:bodyPr/>
                    <a:lstStyle/>
                    <a:p>
                      <a:pPr algn="l"/>
                      <a:r>
                        <a:rPr lang="en-US" sz="1100" dirty="0">
                          <a:solidFill>
                            <a:srgbClr val="FFAA00"/>
                          </a:solidFill>
                          <a:latin typeface="Object Sans" pitchFamily="34" charset="0"/>
                          <a:ea typeface="Object Sans" pitchFamily="34" charset="-122"/>
                          <a:cs typeface="Object Sans" pitchFamily="34" charset="-120"/>
                        </a:rPr>
                        <a:t>Total</a:t>
                      </a:r>
                      <a:endParaRPr lang="en-US" sz="1050" dirty="0">
                        <a:latin typeface="Object Sans" charset="0"/>
                        <a:ea typeface="Object Sans" charset="0"/>
                        <a:cs typeface="Object Sans" charset="0"/>
                      </a:endParaRPr>
                    </a:p>
                  </a:txBody>
                  <a:tcPr marL="66675" marR="66675" marT="66675" marB="66675">
                    <a:lnL w="9525" cap="flat" cmpd="sng" algn="ctr">
                      <a:solidFill>
                        <a:srgbClr val="2B2A35">
                          <a:alpha val="10000"/>
                        </a:srgbClr>
                      </a:solidFill>
                      <a:prstDash val="solid"/>
                      <a:round/>
                      <a:headEnd type="none" w="med" len="med"/>
                      <a:tailEnd type="none" w="med" len="med"/>
                    </a:lnL>
                    <a:lnR w="9525" cap="flat" cmpd="sng" algn="ctr">
                      <a:solidFill>
                        <a:srgbClr val="2B2A35">
                          <a:alpha val="10000"/>
                        </a:srgbClr>
                      </a:solidFill>
                      <a:prstDash val="solid"/>
                      <a:round/>
                      <a:headEnd type="none" w="med" len="med"/>
                      <a:tailEnd type="none" w="med" len="med"/>
                    </a:lnR>
                    <a:lnT w="9525" cap="flat" cmpd="sng" algn="ctr">
                      <a:solidFill>
                        <a:srgbClr val="2B2A35">
                          <a:alpha val="10000"/>
                        </a:srgbClr>
                      </a:solidFill>
                      <a:prstDash val="solid"/>
                      <a:round/>
                      <a:headEnd type="none" w="med" len="med"/>
                      <a:tailEnd type="none" w="med" len="med"/>
                    </a:lnT>
                    <a:lnB w="9525" cap="flat" cmpd="sng" algn="ctr">
                      <a:solidFill>
                        <a:srgbClr val="2B2A35">
                          <a:alpha val="10000"/>
                        </a:srgbClr>
                      </a:solidFill>
                      <a:prstDash val="solid"/>
                      <a:round/>
                      <a:headEnd type="none" w="med" len="med"/>
                      <a:tailEnd type="none" w="med" len="med"/>
                    </a:lnB>
                    <a:solidFill>
                      <a:srgbClr val="003540"/>
                    </a:solidFill>
                  </a:tcPr>
                </a:tc>
                <a:tc>
                  <a:txBody>
                    <a:bodyPr/>
                    <a:lstStyle/>
                    <a:p>
                      <a:pPr algn="l"/>
                      <a:endParaRPr lang="en-US" sz="1050" dirty="0">
                        <a:latin typeface="Object Sans" charset="0"/>
                        <a:ea typeface="Object Sans" charset="0"/>
                        <a:cs typeface="Object Sans" charset="0"/>
                      </a:endParaRPr>
                    </a:p>
                  </a:txBody>
                  <a:tcPr marL="66675" marR="66675" marT="66675" marB="66675">
                    <a:lnL w="9525" cap="flat" cmpd="sng" algn="ctr">
                      <a:solidFill>
                        <a:srgbClr val="2B2A35">
                          <a:alpha val="10000"/>
                        </a:srgbClr>
                      </a:solidFill>
                      <a:prstDash val="solid"/>
                      <a:round/>
                      <a:headEnd type="none" w="med" len="med"/>
                      <a:tailEnd type="none" w="med" len="med"/>
                    </a:lnL>
                    <a:lnR w="9525" cap="flat" cmpd="sng" algn="ctr">
                      <a:solidFill>
                        <a:srgbClr val="2B2A35">
                          <a:alpha val="10000"/>
                        </a:srgbClr>
                      </a:solidFill>
                      <a:prstDash val="solid"/>
                      <a:round/>
                      <a:headEnd type="none" w="med" len="med"/>
                      <a:tailEnd type="none" w="med" len="med"/>
                    </a:lnR>
                    <a:lnT w="9525" cap="flat" cmpd="sng" algn="ctr">
                      <a:solidFill>
                        <a:srgbClr val="2B2A35">
                          <a:alpha val="10000"/>
                        </a:srgbClr>
                      </a:solidFill>
                      <a:prstDash val="solid"/>
                      <a:round/>
                      <a:headEnd type="none" w="med" len="med"/>
                      <a:tailEnd type="none" w="med" len="med"/>
                    </a:lnT>
                    <a:lnB w="9525" cap="flat" cmpd="sng" algn="ctr">
                      <a:solidFill>
                        <a:srgbClr val="2B2A35">
                          <a:alpha val="10000"/>
                        </a:srgbClr>
                      </a:solidFill>
                      <a:prstDash val="solid"/>
                      <a:round/>
                      <a:headEnd type="none" w="med" len="med"/>
                      <a:tailEnd type="none" w="med" len="med"/>
                    </a:lnB>
                    <a:solidFill>
                      <a:srgbClr val="003540"/>
                    </a:solidFill>
                  </a:tcPr>
                </a:tc>
                <a:tc>
                  <a:txBody>
                    <a:bodyPr/>
                    <a:lstStyle/>
                    <a:p>
                      <a:pPr algn="r"/>
                      <a:r>
                        <a:rPr lang="en-US" sz="1100" dirty="0">
                          <a:solidFill>
                            <a:srgbClr val="FFAA00"/>
                          </a:solidFill>
                          <a:latin typeface="Object Sans" pitchFamily="34" charset="0"/>
                          <a:ea typeface="Object Sans" pitchFamily="34" charset="-122"/>
                          <a:cs typeface="Object Sans" pitchFamily="34" charset="-120"/>
                        </a:rPr>
                        <a:t>4342.0</a:t>
                      </a:r>
                      <a:endParaRPr lang="en-US" sz="1050" dirty="0">
                        <a:latin typeface="Object Sans" charset="0"/>
                        <a:ea typeface="Object Sans" charset="0"/>
                        <a:cs typeface="Object Sans" charset="0"/>
                      </a:endParaRPr>
                    </a:p>
                  </a:txBody>
                  <a:tcPr marL="66675" marR="66675" marT="66675" marB="66675">
                    <a:lnL w="9525" cap="flat" cmpd="sng" algn="ctr">
                      <a:solidFill>
                        <a:srgbClr val="2B2A35">
                          <a:alpha val="10000"/>
                        </a:srgbClr>
                      </a:solidFill>
                      <a:prstDash val="solid"/>
                      <a:round/>
                      <a:headEnd type="none" w="med" len="med"/>
                      <a:tailEnd type="none" w="med" len="med"/>
                    </a:lnL>
                    <a:lnR w="9525" cap="flat" cmpd="sng" algn="ctr">
                      <a:solidFill>
                        <a:srgbClr val="2B2A35">
                          <a:alpha val="10000"/>
                        </a:srgbClr>
                      </a:solidFill>
                      <a:prstDash val="solid"/>
                      <a:round/>
                      <a:headEnd type="none" w="med" len="med"/>
                      <a:tailEnd type="none" w="med" len="med"/>
                    </a:lnR>
                    <a:lnT w="9525" cap="flat" cmpd="sng" algn="ctr">
                      <a:solidFill>
                        <a:srgbClr val="2B2A35">
                          <a:alpha val="10000"/>
                        </a:srgbClr>
                      </a:solidFill>
                      <a:prstDash val="solid"/>
                      <a:round/>
                      <a:headEnd type="none" w="med" len="med"/>
                      <a:tailEnd type="none" w="med" len="med"/>
                    </a:lnT>
                    <a:lnB w="9525" cap="flat" cmpd="sng" algn="ctr">
                      <a:solidFill>
                        <a:srgbClr val="2B2A35">
                          <a:alpha val="10000"/>
                        </a:srgbClr>
                      </a:solidFill>
                      <a:prstDash val="solid"/>
                      <a:round/>
                      <a:headEnd type="none" w="med" len="med"/>
                      <a:tailEnd type="none" w="med" len="med"/>
                    </a:lnB>
                    <a:solidFill>
                      <a:srgbClr val="003540"/>
                    </a:solidFill>
                  </a:tcPr>
                </a:tc>
                <a:tc>
                  <a:txBody>
                    <a:bodyPr/>
                    <a:lstStyle/>
                    <a:p>
                      <a:pPr algn="r"/>
                      <a:r>
                        <a:rPr lang="en-US" sz="1100" dirty="0">
                          <a:solidFill>
                            <a:srgbClr val="FFAA00"/>
                          </a:solidFill>
                          <a:latin typeface="Object Sans" pitchFamily="34" charset="0"/>
                          <a:ea typeface="Object Sans" pitchFamily="34" charset="-122"/>
                          <a:cs typeface="Object Sans" pitchFamily="34" charset="-120"/>
                        </a:rPr>
                        <a:t>4133.6</a:t>
                      </a:r>
                      <a:endParaRPr lang="en-US" sz="1050" dirty="0">
                        <a:latin typeface="Object Sans" charset="0"/>
                        <a:ea typeface="Object Sans" charset="0"/>
                        <a:cs typeface="Object Sans" charset="0"/>
                      </a:endParaRPr>
                    </a:p>
                  </a:txBody>
                  <a:tcPr marL="66675" marR="66675" marT="66675" marB="66675">
                    <a:lnL w="9525" cap="flat" cmpd="sng" algn="ctr">
                      <a:solidFill>
                        <a:srgbClr val="2B2A35">
                          <a:alpha val="10000"/>
                        </a:srgbClr>
                      </a:solidFill>
                      <a:prstDash val="solid"/>
                      <a:round/>
                      <a:headEnd type="none" w="med" len="med"/>
                      <a:tailEnd type="none" w="med" len="med"/>
                    </a:lnL>
                    <a:lnR w="9525" cap="flat" cmpd="sng" algn="ctr">
                      <a:solidFill>
                        <a:srgbClr val="2B2A35">
                          <a:alpha val="10000"/>
                        </a:srgbClr>
                      </a:solidFill>
                      <a:prstDash val="solid"/>
                      <a:round/>
                      <a:headEnd type="none" w="med" len="med"/>
                      <a:tailEnd type="none" w="med" len="med"/>
                    </a:lnR>
                    <a:lnT w="9525" cap="flat" cmpd="sng" algn="ctr">
                      <a:solidFill>
                        <a:srgbClr val="2B2A35">
                          <a:alpha val="10000"/>
                        </a:srgbClr>
                      </a:solidFill>
                      <a:prstDash val="solid"/>
                      <a:round/>
                      <a:headEnd type="none" w="med" len="med"/>
                      <a:tailEnd type="none" w="med" len="med"/>
                    </a:lnT>
                    <a:lnB w="9525" cap="flat" cmpd="sng" algn="ctr">
                      <a:solidFill>
                        <a:srgbClr val="2B2A35">
                          <a:alpha val="10000"/>
                        </a:srgbClr>
                      </a:solidFill>
                      <a:prstDash val="solid"/>
                      <a:round/>
                      <a:headEnd type="none" w="med" len="med"/>
                      <a:tailEnd type="none" w="med" len="med"/>
                    </a:lnB>
                    <a:solidFill>
                      <a:srgbClr val="003540"/>
                    </a:solidFill>
                  </a:tcPr>
                </a:tc>
                <a:tc>
                  <a:txBody>
                    <a:bodyPr/>
                    <a:lstStyle/>
                    <a:p>
                      <a:pPr algn="r"/>
                      <a:r>
                        <a:rPr lang="en-US" sz="1100" dirty="0">
                          <a:solidFill>
                            <a:srgbClr val="FFAA00"/>
                          </a:solidFill>
                          <a:latin typeface="Object Sans" pitchFamily="34" charset="0"/>
                          <a:ea typeface="Object Sans" pitchFamily="34" charset="-122"/>
                          <a:cs typeface="Object Sans" pitchFamily="34" charset="-120"/>
                        </a:rPr>
                        <a:t>2232.8</a:t>
                      </a:r>
                      <a:endParaRPr lang="en-US" sz="1050" dirty="0">
                        <a:latin typeface="Object Sans" charset="0"/>
                        <a:ea typeface="Object Sans" charset="0"/>
                        <a:cs typeface="Object Sans" charset="0"/>
                      </a:endParaRPr>
                    </a:p>
                  </a:txBody>
                  <a:tcPr marL="66675" marR="66675" marT="66675" marB="66675">
                    <a:lnL w="9525" cap="flat" cmpd="sng" algn="ctr">
                      <a:solidFill>
                        <a:srgbClr val="2B2A35">
                          <a:alpha val="10000"/>
                        </a:srgbClr>
                      </a:solidFill>
                      <a:prstDash val="solid"/>
                      <a:round/>
                      <a:headEnd type="none" w="med" len="med"/>
                      <a:tailEnd type="none" w="med" len="med"/>
                    </a:lnL>
                    <a:lnR w="9525" cap="flat" cmpd="sng" algn="ctr">
                      <a:solidFill>
                        <a:srgbClr val="2B2A35">
                          <a:alpha val="10000"/>
                        </a:srgbClr>
                      </a:solidFill>
                      <a:prstDash val="solid"/>
                      <a:round/>
                      <a:headEnd type="none" w="med" len="med"/>
                      <a:tailEnd type="none" w="med" len="med"/>
                    </a:lnR>
                    <a:lnT w="9525" cap="flat" cmpd="sng" algn="ctr">
                      <a:solidFill>
                        <a:srgbClr val="2B2A35">
                          <a:alpha val="10000"/>
                        </a:srgbClr>
                      </a:solidFill>
                      <a:prstDash val="solid"/>
                      <a:round/>
                      <a:headEnd type="none" w="med" len="med"/>
                      <a:tailEnd type="none" w="med" len="med"/>
                    </a:lnT>
                    <a:lnB w="9525" cap="flat" cmpd="sng" algn="ctr">
                      <a:solidFill>
                        <a:srgbClr val="2B2A35">
                          <a:alpha val="10000"/>
                        </a:srgbClr>
                      </a:solidFill>
                      <a:prstDash val="solid"/>
                      <a:round/>
                      <a:headEnd type="none" w="med" len="med"/>
                      <a:tailEnd type="none" w="med" len="med"/>
                    </a:lnB>
                    <a:solidFill>
                      <a:srgbClr val="003540"/>
                    </a:solidFill>
                  </a:tcPr>
                </a:tc>
                <a:tc>
                  <a:txBody>
                    <a:bodyPr/>
                    <a:lstStyle/>
                    <a:p>
                      <a:pPr algn="r"/>
                      <a:r>
                        <a:rPr lang="en-US" sz="1100" dirty="0">
                          <a:solidFill>
                            <a:srgbClr val="FFAA00"/>
                          </a:solidFill>
                          <a:latin typeface="Object Sans" pitchFamily="34" charset="0"/>
                          <a:ea typeface="Object Sans" pitchFamily="34" charset="-122"/>
                          <a:cs typeface="Object Sans" pitchFamily="34" charset="-120"/>
                        </a:rPr>
                        <a:t>594.1</a:t>
                      </a:r>
                      <a:endParaRPr lang="en-US" sz="1050" dirty="0">
                        <a:latin typeface="Object Sans" charset="0"/>
                        <a:ea typeface="Object Sans" charset="0"/>
                        <a:cs typeface="Object Sans" charset="0"/>
                      </a:endParaRPr>
                    </a:p>
                  </a:txBody>
                  <a:tcPr marL="66675" marR="66675" marT="66675" marB="66675">
                    <a:lnL w="9525" cap="flat" cmpd="sng" algn="ctr">
                      <a:solidFill>
                        <a:srgbClr val="2B2A35">
                          <a:alpha val="10000"/>
                        </a:srgbClr>
                      </a:solidFill>
                      <a:prstDash val="solid"/>
                      <a:round/>
                      <a:headEnd type="none" w="med" len="med"/>
                      <a:tailEnd type="none" w="med" len="med"/>
                    </a:lnL>
                    <a:lnR w="9525" cap="flat" cmpd="sng" algn="ctr">
                      <a:solidFill>
                        <a:srgbClr val="2B2A35">
                          <a:alpha val="10000"/>
                        </a:srgbClr>
                      </a:solidFill>
                      <a:prstDash val="solid"/>
                      <a:round/>
                      <a:headEnd type="none" w="med" len="med"/>
                      <a:tailEnd type="none" w="med" len="med"/>
                    </a:lnR>
                    <a:lnT w="9525" cap="flat" cmpd="sng" algn="ctr">
                      <a:solidFill>
                        <a:srgbClr val="2B2A35">
                          <a:alpha val="10000"/>
                        </a:srgbClr>
                      </a:solidFill>
                      <a:prstDash val="solid"/>
                      <a:round/>
                      <a:headEnd type="none" w="med" len="med"/>
                      <a:tailEnd type="none" w="med" len="med"/>
                    </a:lnT>
                    <a:lnB w="9525" cap="flat" cmpd="sng" algn="ctr">
                      <a:solidFill>
                        <a:srgbClr val="2B2A35">
                          <a:alpha val="10000"/>
                        </a:srgbClr>
                      </a:solidFill>
                      <a:prstDash val="solid"/>
                      <a:round/>
                      <a:headEnd type="none" w="med" len="med"/>
                      <a:tailEnd type="none" w="med" len="med"/>
                    </a:lnB>
                    <a:solidFill>
                      <a:srgbClr val="003540"/>
                    </a:solidFill>
                  </a:tcPr>
                </a:tc>
                <a:tc>
                  <a:txBody>
                    <a:bodyPr/>
                    <a:lstStyle/>
                    <a:p>
                      <a:pPr marL="0" algn="r" defTabSz="914400" rtl="0" eaLnBrk="1" latinLnBrk="0" hangingPunct="1"/>
                      <a:r>
                        <a:rPr lang="en-US" sz="1100" b="0" kern="1200" dirty="0">
                          <a:solidFill>
                            <a:srgbClr val="FFAA00"/>
                          </a:solidFill>
                          <a:latin typeface="Object Sans" pitchFamily="34" charset="0"/>
                          <a:ea typeface="Object Sans" pitchFamily="34" charset="-122"/>
                          <a:cs typeface="Object Sans" charset="0"/>
                        </a:rPr>
                        <a:t>734.4</a:t>
                      </a:r>
                    </a:p>
                  </a:txBody>
                  <a:tcPr marL="66675" marR="66675" marT="66675" marB="66675">
                    <a:lnL w="9525" cap="flat" cmpd="sng" algn="ctr">
                      <a:solidFill>
                        <a:srgbClr val="2B2A35">
                          <a:alpha val="10000"/>
                        </a:srgbClr>
                      </a:solidFill>
                      <a:prstDash val="solid"/>
                      <a:round/>
                      <a:headEnd type="none" w="med" len="med"/>
                      <a:tailEnd type="none" w="med" len="med"/>
                    </a:lnL>
                    <a:lnR w="9525" cap="flat" cmpd="sng" algn="ctr">
                      <a:solidFill>
                        <a:srgbClr val="2B2A35">
                          <a:alpha val="10000"/>
                        </a:srgbClr>
                      </a:solidFill>
                      <a:prstDash val="solid"/>
                      <a:round/>
                      <a:headEnd type="none" w="med" len="med"/>
                      <a:tailEnd type="none" w="med" len="med"/>
                    </a:lnR>
                    <a:lnT w="9525" cap="flat" cmpd="sng" algn="ctr">
                      <a:solidFill>
                        <a:srgbClr val="2B2A35">
                          <a:alpha val="10000"/>
                        </a:srgbClr>
                      </a:solidFill>
                      <a:prstDash val="solid"/>
                      <a:round/>
                      <a:headEnd type="none" w="med" len="med"/>
                      <a:tailEnd type="none" w="med" len="med"/>
                    </a:lnT>
                    <a:lnB w="9525" cap="flat" cmpd="sng" algn="ctr">
                      <a:solidFill>
                        <a:srgbClr val="2B2A35">
                          <a:alpha val="10000"/>
                        </a:srgbClr>
                      </a:solidFill>
                      <a:prstDash val="solid"/>
                      <a:round/>
                      <a:headEnd type="none" w="med" len="med"/>
                      <a:tailEnd type="none" w="med" len="med"/>
                    </a:lnB>
                    <a:solidFill>
                      <a:srgbClr val="003540"/>
                    </a:solidFill>
                  </a:tcPr>
                </a:tc>
                <a:extLst>
                  <a:ext uri="{0D108BD9-81ED-4DB2-BD59-A6C34878D82A}">
                    <a16:rowId xmlns:a16="http://schemas.microsoft.com/office/drawing/2014/main" val="10013"/>
                  </a:ext>
                </a:extLst>
              </a:tr>
            </a:tbl>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bg>
      <p:bgPr>
        <a:solidFill>
          <a:srgbClr val="0A1D21"/>
        </a:solidFill>
        <a:effectLst/>
      </p:bgPr>
    </p:bg>
    <p:spTree>
      <p:nvGrpSpPr>
        <p:cNvPr id="1" name=""/>
        <p:cNvGrpSpPr/>
        <p:nvPr/>
      </p:nvGrpSpPr>
      <p:grpSpPr>
        <a:xfrm>
          <a:off x="0" y="0"/>
          <a:ext cx="0" cy="0"/>
          <a:chOff x="0" y="0"/>
          <a:chExt cx="0" cy="0"/>
        </a:xfrm>
      </p:grpSpPr>
      <p:sp>
        <p:nvSpPr>
          <p:cNvPr id="3" name="Text 0"/>
          <p:cNvSpPr/>
          <p:nvPr/>
        </p:nvSpPr>
        <p:spPr>
          <a:xfrm>
            <a:off x="3280074" y="473784"/>
            <a:ext cx="2912079" cy="281616"/>
          </a:xfrm>
          <a:prstGeom prst="rect">
            <a:avLst/>
          </a:prstGeom>
          <a:noFill/>
          <a:ln/>
        </p:spPr>
        <p:txBody>
          <a:bodyPr wrap="none" lIns="0" tIns="0" rIns="0" bIns="0" rtlCol="0" anchor="t">
            <a:spAutoFit/>
          </a:bodyPr>
          <a:lstStyle/>
          <a:p>
            <a:pPr algn="l">
              <a:lnSpc>
                <a:spcPts val="2400"/>
              </a:lnSpc>
            </a:pPr>
            <a:r>
              <a:rPr lang="en-US" sz="1500" b="1" dirty="0">
                <a:solidFill>
                  <a:srgbClr val="FFAA00"/>
                </a:solidFill>
                <a:latin typeface="Object Sans" pitchFamily="34" charset="0"/>
                <a:ea typeface="Object Sans" pitchFamily="34" charset="-122"/>
                <a:cs typeface="Object Sans" pitchFamily="34" charset="-120"/>
              </a:rPr>
              <a:t>CO2e emissions in 2021-2025, tCO2e</a:t>
            </a:r>
            <a:endParaRPr lang="en-US" sz="1500" dirty="0"/>
          </a:p>
        </p:txBody>
      </p:sp>
      <p:pic>
        <p:nvPicPr>
          <p:cNvPr id="4" name="Image 0" descr="https://pitch-assets-ccb95893-de3f-4266-973c-20049231b248.s3.eu-west-1.amazonaws.com/c66725a4-e510-40e7-a91a-513a7e4d9cb9?pitch-bytes=44596&amp;pitch-content-type=image%2Fpng"/>
          <p:cNvPicPr>
            <a:picLocks noChangeAspect="1"/>
          </p:cNvPicPr>
          <p:nvPr/>
        </p:nvPicPr>
        <p:blipFill>
          <a:blip r:embed="rId3"/>
          <a:srcRect/>
          <a:stretch/>
        </p:blipFill>
        <p:spPr>
          <a:xfrm>
            <a:off x="476250" y="4629150"/>
            <a:ext cx="255208" cy="255208"/>
          </a:xfrm>
          <a:prstGeom prst="rect">
            <a:avLst/>
          </a:prstGeom>
        </p:spPr>
      </p:pic>
      <p:graphicFrame>
        <p:nvGraphicFramePr>
          <p:cNvPr id="2" name="Table 0"/>
          <p:cNvGraphicFramePr>
            <a:graphicFrameLocks noGrp="1"/>
          </p:cNvGraphicFramePr>
          <p:nvPr>
            <p:extLst>
              <p:ext uri="{D42A27DB-BD31-4B8C-83A1-F6EECF244321}">
                <p14:modId xmlns:p14="http://schemas.microsoft.com/office/powerpoint/2010/main" val="16815410"/>
              </p:ext>
            </p:extLst>
          </p:nvPr>
        </p:nvGraphicFramePr>
        <p:xfrm>
          <a:off x="1357001" y="1044399"/>
          <a:ext cx="7078163" cy="3320176"/>
        </p:xfrm>
        <a:graphic>
          <a:graphicData uri="http://schemas.openxmlformats.org/drawingml/2006/table">
            <a:tbl>
              <a:tblPr/>
              <a:tblGrid>
                <a:gridCol w="2341813">
                  <a:extLst>
                    <a:ext uri="{9D8B030D-6E8A-4147-A177-3AD203B41FA5}">
                      <a16:colId xmlns:a16="http://schemas.microsoft.com/office/drawing/2014/main" val="20000"/>
                    </a:ext>
                  </a:extLst>
                </a:gridCol>
                <a:gridCol w="947270">
                  <a:extLst>
                    <a:ext uri="{9D8B030D-6E8A-4147-A177-3AD203B41FA5}">
                      <a16:colId xmlns:a16="http://schemas.microsoft.com/office/drawing/2014/main" val="20001"/>
                    </a:ext>
                  </a:extLst>
                </a:gridCol>
                <a:gridCol w="947270">
                  <a:extLst>
                    <a:ext uri="{9D8B030D-6E8A-4147-A177-3AD203B41FA5}">
                      <a16:colId xmlns:a16="http://schemas.microsoft.com/office/drawing/2014/main" val="20002"/>
                    </a:ext>
                  </a:extLst>
                </a:gridCol>
                <a:gridCol w="947270">
                  <a:extLst>
                    <a:ext uri="{9D8B030D-6E8A-4147-A177-3AD203B41FA5}">
                      <a16:colId xmlns:a16="http://schemas.microsoft.com/office/drawing/2014/main" val="20003"/>
                    </a:ext>
                  </a:extLst>
                </a:gridCol>
                <a:gridCol w="947270">
                  <a:extLst>
                    <a:ext uri="{9D8B030D-6E8A-4147-A177-3AD203B41FA5}">
                      <a16:colId xmlns:a16="http://schemas.microsoft.com/office/drawing/2014/main" val="20004"/>
                    </a:ext>
                  </a:extLst>
                </a:gridCol>
                <a:gridCol w="947270">
                  <a:extLst>
                    <a:ext uri="{9D8B030D-6E8A-4147-A177-3AD203B41FA5}">
                      <a16:colId xmlns:a16="http://schemas.microsoft.com/office/drawing/2014/main" val="2605492144"/>
                    </a:ext>
                  </a:extLst>
                </a:gridCol>
              </a:tblGrid>
              <a:tr h="295156">
                <a:tc>
                  <a:txBody>
                    <a:bodyPr/>
                    <a:lstStyle/>
                    <a:p>
                      <a:pPr algn="l"/>
                      <a:r>
                        <a:rPr lang="en-US" sz="1100" b="1" dirty="0">
                          <a:solidFill>
                            <a:srgbClr val="FFAA00"/>
                          </a:solidFill>
                          <a:latin typeface="Object Sans" pitchFamily="34" charset="0"/>
                          <a:ea typeface="Object Sans" pitchFamily="34" charset="-122"/>
                          <a:cs typeface="Object Sans" pitchFamily="34" charset="-120"/>
                        </a:rPr>
                        <a:t>Org</a:t>
                      </a:r>
                      <a:endParaRPr lang="en-US" sz="1050" dirty="0">
                        <a:latin typeface="Object Sans" charset="0"/>
                        <a:ea typeface="Object Sans" charset="0"/>
                        <a:cs typeface="Object Sans" charset="0"/>
                      </a:endParaRPr>
                    </a:p>
                  </a:txBody>
                  <a:tcPr marL="66675" marR="66675" marT="66675" marB="66675">
                    <a:lnL w="9525" cap="flat" cmpd="sng" algn="ctr">
                      <a:solidFill>
                        <a:srgbClr val="2B2A35">
                          <a:alpha val="10000"/>
                        </a:srgbClr>
                      </a:solidFill>
                      <a:prstDash val="solid"/>
                      <a:round/>
                      <a:headEnd type="none" w="med" len="med"/>
                      <a:tailEnd type="none" w="med" len="med"/>
                    </a:lnL>
                    <a:lnR w="9525" cap="flat" cmpd="sng" algn="ctr">
                      <a:solidFill>
                        <a:srgbClr val="2B2A35">
                          <a:alpha val="10000"/>
                        </a:srgbClr>
                      </a:solidFill>
                      <a:prstDash val="solid"/>
                      <a:round/>
                      <a:headEnd type="none" w="med" len="med"/>
                      <a:tailEnd type="none" w="med" len="med"/>
                    </a:lnR>
                    <a:lnT w="9525" cap="flat" cmpd="sng" algn="ctr">
                      <a:solidFill>
                        <a:srgbClr val="2B2A35">
                          <a:alpha val="10000"/>
                        </a:srgbClr>
                      </a:solidFill>
                      <a:prstDash val="solid"/>
                      <a:round/>
                      <a:headEnd type="none" w="med" len="med"/>
                      <a:tailEnd type="none" w="med" len="med"/>
                    </a:lnT>
                    <a:lnB w="9525" cap="flat" cmpd="sng" algn="ctr">
                      <a:solidFill>
                        <a:srgbClr val="2B2A35">
                          <a:alpha val="10000"/>
                        </a:srgbClr>
                      </a:solidFill>
                      <a:prstDash val="solid"/>
                      <a:round/>
                      <a:headEnd type="none" w="med" len="med"/>
                      <a:tailEnd type="none" w="med" len="med"/>
                    </a:lnB>
                    <a:solidFill>
                      <a:srgbClr val="0A1D21"/>
                    </a:solidFill>
                  </a:tcPr>
                </a:tc>
                <a:tc>
                  <a:txBody>
                    <a:bodyPr/>
                    <a:lstStyle/>
                    <a:p>
                      <a:pPr algn="r"/>
                      <a:r>
                        <a:rPr lang="en-US" sz="1100" b="1" dirty="0">
                          <a:solidFill>
                            <a:srgbClr val="FFAA00"/>
                          </a:solidFill>
                          <a:latin typeface="Object Sans" pitchFamily="34" charset="0"/>
                          <a:ea typeface="Object Sans" pitchFamily="34" charset="-122"/>
                          <a:cs typeface="Object Sans" pitchFamily="34" charset="-120"/>
                        </a:rPr>
                        <a:t>2021</a:t>
                      </a:r>
                      <a:endParaRPr lang="en-US" sz="1050" dirty="0">
                        <a:latin typeface="Object Sans" charset="0"/>
                        <a:ea typeface="Object Sans" charset="0"/>
                        <a:cs typeface="Object Sans" charset="0"/>
                      </a:endParaRPr>
                    </a:p>
                  </a:txBody>
                  <a:tcPr marL="66675" marR="66675" marT="66675" marB="66675">
                    <a:lnL w="9525" cap="flat" cmpd="sng" algn="ctr">
                      <a:solidFill>
                        <a:srgbClr val="2B2A35">
                          <a:alpha val="10000"/>
                        </a:srgbClr>
                      </a:solidFill>
                      <a:prstDash val="solid"/>
                      <a:round/>
                      <a:headEnd type="none" w="med" len="med"/>
                      <a:tailEnd type="none" w="med" len="med"/>
                    </a:lnL>
                    <a:lnR w="9525" cap="flat" cmpd="sng" algn="ctr">
                      <a:solidFill>
                        <a:srgbClr val="2B2A35">
                          <a:alpha val="10000"/>
                        </a:srgbClr>
                      </a:solidFill>
                      <a:prstDash val="solid"/>
                      <a:round/>
                      <a:headEnd type="none" w="med" len="med"/>
                      <a:tailEnd type="none" w="med" len="med"/>
                    </a:lnR>
                    <a:lnT w="9525" cap="flat" cmpd="sng" algn="ctr">
                      <a:solidFill>
                        <a:srgbClr val="2B2A35">
                          <a:alpha val="10000"/>
                        </a:srgbClr>
                      </a:solidFill>
                      <a:prstDash val="solid"/>
                      <a:round/>
                      <a:headEnd type="none" w="med" len="med"/>
                      <a:tailEnd type="none" w="med" len="med"/>
                    </a:lnT>
                    <a:lnB w="9525" cap="flat" cmpd="sng" algn="ctr">
                      <a:solidFill>
                        <a:srgbClr val="2B2A35">
                          <a:alpha val="10000"/>
                        </a:srgbClr>
                      </a:solidFill>
                      <a:prstDash val="solid"/>
                      <a:round/>
                      <a:headEnd type="none" w="med" len="med"/>
                      <a:tailEnd type="none" w="med" len="med"/>
                    </a:lnB>
                    <a:solidFill>
                      <a:srgbClr val="0A1D21"/>
                    </a:solidFill>
                  </a:tcPr>
                </a:tc>
                <a:tc>
                  <a:txBody>
                    <a:bodyPr/>
                    <a:lstStyle/>
                    <a:p>
                      <a:pPr algn="r"/>
                      <a:r>
                        <a:rPr lang="en-US" sz="1100" b="1" dirty="0">
                          <a:solidFill>
                            <a:srgbClr val="FFAA00"/>
                          </a:solidFill>
                          <a:latin typeface="Object Sans" pitchFamily="34" charset="0"/>
                          <a:ea typeface="Object Sans" pitchFamily="34" charset="-122"/>
                          <a:cs typeface="Object Sans" pitchFamily="34" charset="-120"/>
                        </a:rPr>
                        <a:t>2022</a:t>
                      </a:r>
                      <a:endParaRPr lang="en-US" sz="1050" dirty="0">
                        <a:latin typeface="Object Sans" charset="0"/>
                        <a:ea typeface="Object Sans" charset="0"/>
                        <a:cs typeface="Object Sans" charset="0"/>
                      </a:endParaRPr>
                    </a:p>
                  </a:txBody>
                  <a:tcPr marL="66675" marR="66675" marT="66675" marB="66675">
                    <a:lnL w="9525" cap="flat" cmpd="sng" algn="ctr">
                      <a:solidFill>
                        <a:srgbClr val="2B2A35">
                          <a:alpha val="10000"/>
                        </a:srgbClr>
                      </a:solidFill>
                      <a:prstDash val="solid"/>
                      <a:round/>
                      <a:headEnd type="none" w="med" len="med"/>
                      <a:tailEnd type="none" w="med" len="med"/>
                    </a:lnL>
                    <a:lnR w="9525" cap="flat" cmpd="sng" algn="ctr">
                      <a:solidFill>
                        <a:srgbClr val="2B2A35">
                          <a:alpha val="10000"/>
                        </a:srgbClr>
                      </a:solidFill>
                      <a:prstDash val="solid"/>
                      <a:round/>
                      <a:headEnd type="none" w="med" len="med"/>
                      <a:tailEnd type="none" w="med" len="med"/>
                    </a:lnR>
                    <a:lnT w="9525" cap="flat" cmpd="sng" algn="ctr">
                      <a:solidFill>
                        <a:srgbClr val="2B2A35">
                          <a:alpha val="10000"/>
                        </a:srgbClr>
                      </a:solidFill>
                      <a:prstDash val="solid"/>
                      <a:round/>
                      <a:headEnd type="none" w="med" len="med"/>
                      <a:tailEnd type="none" w="med" len="med"/>
                    </a:lnT>
                    <a:lnB w="9525" cap="flat" cmpd="sng" algn="ctr">
                      <a:solidFill>
                        <a:srgbClr val="2B2A35">
                          <a:alpha val="10000"/>
                        </a:srgbClr>
                      </a:solidFill>
                      <a:prstDash val="solid"/>
                      <a:round/>
                      <a:headEnd type="none" w="med" len="med"/>
                      <a:tailEnd type="none" w="med" len="med"/>
                    </a:lnB>
                    <a:solidFill>
                      <a:srgbClr val="0A1D21"/>
                    </a:solidFill>
                  </a:tcPr>
                </a:tc>
                <a:tc>
                  <a:txBody>
                    <a:bodyPr/>
                    <a:lstStyle/>
                    <a:p>
                      <a:pPr algn="r"/>
                      <a:r>
                        <a:rPr lang="en-US" sz="1100" b="1" dirty="0">
                          <a:solidFill>
                            <a:srgbClr val="FFAA00"/>
                          </a:solidFill>
                          <a:latin typeface="Object Sans" pitchFamily="34" charset="0"/>
                          <a:ea typeface="Object Sans" pitchFamily="34" charset="-122"/>
                          <a:cs typeface="Object Sans" pitchFamily="34" charset="-120"/>
                        </a:rPr>
                        <a:t>2023</a:t>
                      </a:r>
                      <a:endParaRPr lang="en-US" sz="1050" dirty="0">
                        <a:latin typeface="Object Sans" charset="0"/>
                        <a:ea typeface="Object Sans" charset="0"/>
                        <a:cs typeface="Object Sans" charset="0"/>
                      </a:endParaRPr>
                    </a:p>
                  </a:txBody>
                  <a:tcPr marL="66675" marR="66675" marT="66675" marB="66675">
                    <a:lnL w="9525" cap="flat" cmpd="sng" algn="ctr">
                      <a:solidFill>
                        <a:srgbClr val="2B2A35">
                          <a:alpha val="10000"/>
                        </a:srgbClr>
                      </a:solidFill>
                      <a:prstDash val="solid"/>
                      <a:round/>
                      <a:headEnd type="none" w="med" len="med"/>
                      <a:tailEnd type="none" w="med" len="med"/>
                    </a:lnL>
                    <a:lnR w="9525" cap="flat" cmpd="sng" algn="ctr">
                      <a:solidFill>
                        <a:srgbClr val="2B2A35">
                          <a:alpha val="10000"/>
                        </a:srgbClr>
                      </a:solidFill>
                      <a:prstDash val="solid"/>
                      <a:round/>
                      <a:headEnd type="none" w="med" len="med"/>
                      <a:tailEnd type="none" w="med" len="med"/>
                    </a:lnR>
                    <a:lnT w="9525" cap="flat" cmpd="sng" algn="ctr">
                      <a:solidFill>
                        <a:srgbClr val="2B2A35">
                          <a:alpha val="10000"/>
                        </a:srgbClr>
                      </a:solidFill>
                      <a:prstDash val="solid"/>
                      <a:round/>
                      <a:headEnd type="none" w="med" len="med"/>
                      <a:tailEnd type="none" w="med" len="med"/>
                    </a:lnT>
                    <a:lnB w="9525" cap="flat" cmpd="sng" algn="ctr">
                      <a:solidFill>
                        <a:srgbClr val="2B2A35">
                          <a:alpha val="10000"/>
                        </a:srgbClr>
                      </a:solidFill>
                      <a:prstDash val="solid"/>
                      <a:round/>
                      <a:headEnd type="none" w="med" len="med"/>
                      <a:tailEnd type="none" w="med" len="med"/>
                    </a:lnB>
                    <a:solidFill>
                      <a:srgbClr val="0A1D21"/>
                    </a:solidFill>
                  </a:tcPr>
                </a:tc>
                <a:tc>
                  <a:txBody>
                    <a:bodyPr/>
                    <a:lstStyle/>
                    <a:p>
                      <a:pPr algn="r"/>
                      <a:r>
                        <a:rPr lang="en-US" sz="1100" b="1" dirty="0">
                          <a:solidFill>
                            <a:srgbClr val="FFAA00"/>
                          </a:solidFill>
                          <a:latin typeface="Object Sans" pitchFamily="34" charset="0"/>
                          <a:ea typeface="Object Sans" pitchFamily="34" charset="-122"/>
                          <a:cs typeface="Object Sans" pitchFamily="34" charset="-120"/>
                        </a:rPr>
                        <a:t>2024</a:t>
                      </a:r>
                      <a:endParaRPr lang="en-US" sz="1050" dirty="0">
                        <a:latin typeface="Object Sans" charset="0"/>
                        <a:ea typeface="Object Sans" charset="0"/>
                        <a:cs typeface="Object Sans" charset="0"/>
                      </a:endParaRPr>
                    </a:p>
                  </a:txBody>
                  <a:tcPr marL="66675" marR="66675" marT="66675" marB="66675">
                    <a:lnL w="9525" cap="flat" cmpd="sng" algn="ctr">
                      <a:solidFill>
                        <a:srgbClr val="2B2A35">
                          <a:alpha val="10000"/>
                        </a:srgbClr>
                      </a:solidFill>
                      <a:prstDash val="solid"/>
                      <a:round/>
                      <a:headEnd type="none" w="med" len="med"/>
                      <a:tailEnd type="none" w="med" len="med"/>
                    </a:lnL>
                    <a:lnR w="9525" cap="flat" cmpd="sng" algn="ctr">
                      <a:solidFill>
                        <a:srgbClr val="2B2A35">
                          <a:alpha val="10000"/>
                        </a:srgbClr>
                      </a:solidFill>
                      <a:prstDash val="solid"/>
                      <a:round/>
                      <a:headEnd type="none" w="med" len="med"/>
                      <a:tailEnd type="none" w="med" len="med"/>
                    </a:lnR>
                    <a:lnT w="9525" cap="flat" cmpd="sng" algn="ctr">
                      <a:solidFill>
                        <a:srgbClr val="2B2A35">
                          <a:alpha val="10000"/>
                        </a:srgbClr>
                      </a:solidFill>
                      <a:prstDash val="solid"/>
                      <a:round/>
                      <a:headEnd type="none" w="med" len="med"/>
                      <a:tailEnd type="none" w="med" len="med"/>
                    </a:lnT>
                    <a:lnB w="9525" cap="flat" cmpd="sng" algn="ctr">
                      <a:solidFill>
                        <a:srgbClr val="2B2A35">
                          <a:alpha val="10000"/>
                        </a:srgbClr>
                      </a:solidFill>
                      <a:prstDash val="solid"/>
                      <a:round/>
                      <a:headEnd type="none" w="med" len="med"/>
                      <a:tailEnd type="none" w="med" len="med"/>
                    </a:lnB>
                    <a:solidFill>
                      <a:srgbClr val="0A1D21"/>
                    </a:solidFill>
                  </a:tcPr>
                </a:tc>
                <a:tc>
                  <a:txBody>
                    <a:bodyPr/>
                    <a:lstStyle/>
                    <a:p>
                      <a:pPr algn="r"/>
                      <a:r>
                        <a:rPr lang="en-US" sz="1100" b="1" kern="1200" dirty="0">
                          <a:solidFill>
                            <a:srgbClr val="FFAA00"/>
                          </a:solidFill>
                          <a:latin typeface="Object Sans" pitchFamily="34" charset="0"/>
                          <a:ea typeface="Object Sans" pitchFamily="34" charset="-122"/>
                          <a:cs typeface="Object Sans" charset="0"/>
                        </a:rPr>
                        <a:t>2025</a:t>
                      </a:r>
                    </a:p>
                  </a:txBody>
                  <a:tcPr marL="66675" marR="66675" marT="66675" marB="66675">
                    <a:lnL w="9525" cap="flat" cmpd="sng" algn="ctr">
                      <a:solidFill>
                        <a:srgbClr val="2B2A35">
                          <a:alpha val="10000"/>
                        </a:srgbClr>
                      </a:solidFill>
                      <a:prstDash val="solid"/>
                      <a:round/>
                      <a:headEnd type="none" w="med" len="med"/>
                      <a:tailEnd type="none" w="med" len="med"/>
                    </a:lnL>
                    <a:lnR w="9525" cap="flat" cmpd="sng" algn="ctr">
                      <a:solidFill>
                        <a:srgbClr val="2B2A35">
                          <a:alpha val="10000"/>
                        </a:srgbClr>
                      </a:solidFill>
                      <a:prstDash val="solid"/>
                      <a:round/>
                      <a:headEnd type="none" w="med" len="med"/>
                      <a:tailEnd type="none" w="med" len="med"/>
                    </a:lnR>
                    <a:lnT w="9525" cap="flat" cmpd="sng" algn="ctr">
                      <a:solidFill>
                        <a:srgbClr val="2B2A35">
                          <a:alpha val="10000"/>
                        </a:srgbClr>
                      </a:solidFill>
                      <a:prstDash val="solid"/>
                      <a:round/>
                      <a:headEnd type="none" w="med" len="med"/>
                      <a:tailEnd type="none" w="med" len="med"/>
                    </a:lnT>
                    <a:lnB w="9525" cap="flat" cmpd="sng" algn="ctr">
                      <a:solidFill>
                        <a:srgbClr val="2B2A35">
                          <a:alpha val="10000"/>
                        </a:srgbClr>
                      </a:solidFill>
                      <a:prstDash val="solid"/>
                      <a:round/>
                      <a:headEnd type="none" w="med" len="med"/>
                      <a:tailEnd type="none" w="med" len="med"/>
                    </a:lnB>
                    <a:solidFill>
                      <a:srgbClr val="0A1D21"/>
                    </a:solidFill>
                  </a:tcPr>
                </a:tc>
                <a:extLst>
                  <a:ext uri="{0D108BD9-81ED-4DB2-BD59-A6C34878D82A}">
                    <a16:rowId xmlns:a16="http://schemas.microsoft.com/office/drawing/2014/main" val="10000"/>
                  </a:ext>
                </a:extLst>
              </a:tr>
              <a:tr h="295156">
                <a:tc>
                  <a:txBody>
                    <a:bodyPr/>
                    <a:lstStyle/>
                    <a:p>
                      <a:pPr algn="l"/>
                      <a:r>
                        <a:rPr lang="en-US" sz="1100" dirty="0">
                          <a:solidFill>
                            <a:srgbClr val="FFAA00"/>
                          </a:solidFill>
                          <a:latin typeface="Object Sans" pitchFamily="34" charset="0"/>
                          <a:ea typeface="Object Sans" pitchFamily="34" charset="-122"/>
                          <a:cs typeface="Object Sans" pitchFamily="34" charset="-120"/>
                        </a:rPr>
                        <a:t>Frydenbø Forward AS</a:t>
                      </a:r>
                      <a:endParaRPr lang="en-US" sz="1050" dirty="0">
                        <a:latin typeface="Object Sans" charset="0"/>
                        <a:ea typeface="Object Sans" charset="0"/>
                        <a:cs typeface="Object Sans" charset="0"/>
                      </a:endParaRPr>
                    </a:p>
                  </a:txBody>
                  <a:tcPr marL="66675" marR="66675" marT="66675" marB="66675">
                    <a:lnL w="9525" cap="flat" cmpd="sng" algn="ctr">
                      <a:solidFill>
                        <a:srgbClr val="2B2A35">
                          <a:alpha val="10000"/>
                        </a:srgbClr>
                      </a:solidFill>
                      <a:prstDash val="solid"/>
                      <a:round/>
                      <a:headEnd type="none" w="med" len="med"/>
                      <a:tailEnd type="none" w="med" len="med"/>
                    </a:lnL>
                    <a:lnR w="9525" cap="flat" cmpd="sng" algn="ctr">
                      <a:solidFill>
                        <a:srgbClr val="2B2A35">
                          <a:alpha val="10000"/>
                        </a:srgbClr>
                      </a:solidFill>
                      <a:prstDash val="solid"/>
                      <a:round/>
                      <a:headEnd type="none" w="med" len="med"/>
                      <a:tailEnd type="none" w="med" len="med"/>
                    </a:lnR>
                    <a:lnT w="9525" cap="flat" cmpd="sng" algn="ctr">
                      <a:solidFill>
                        <a:srgbClr val="2B2A35">
                          <a:alpha val="10000"/>
                        </a:srgbClr>
                      </a:solidFill>
                      <a:prstDash val="solid"/>
                      <a:round/>
                      <a:headEnd type="none" w="med" len="med"/>
                      <a:tailEnd type="none" w="med" len="med"/>
                    </a:lnT>
                    <a:lnB w="9525" cap="flat" cmpd="sng" algn="ctr">
                      <a:solidFill>
                        <a:srgbClr val="2B2A35">
                          <a:alpha val="10000"/>
                        </a:srgbClr>
                      </a:solidFill>
                      <a:prstDash val="solid"/>
                      <a:round/>
                      <a:headEnd type="none" w="med" len="med"/>
                      <a:tailEnd type="none" w="med" len="med"/>
                    </a:lnB>
                    <a:solidFill>
                      <a:srgbClr val="0A1D21"/>
                    </a:solidFill>
                  </a:tcPr>
                </a:tc>
                <a:tc>
                  <a:txBody>
                    <a:bodyPr/>
                    <a:lstStyle/>
                    <a:p>
                      <a:pPr algn="r"/>
                      <a:r>
                        <a:rPr lang="en-US" sz="1100" dirty="0">
                          <a:solidFill>
                            <a:srgbClr val="FFAA00"/>
                          </a:solidFill>
                          <a:latin typeface="Object Sans" pitchFamily="34" charset="0"/>
                          <a:ea typeface="Object Sans" pitchFamily="34" charset="-122"/>
                          <a:cs typeface="Object Sans" pitchFamily="34" charset="-120"/>
                        </a:rPr>
                        <a:t>284.9</a:t>
                      </a:r>
                      <a:endParaRPr lang="en-US" sz="1050" dirty="0">
                        <a:latin typeface="Object Sans" charset="0"/>
                        <a:ea typeface="Object Sans" charset="0"/>
                        <a:cs typeface="Object Sans" charset="0"/>
                      </a:endParaRPr>
                    </a:p>
                  </a:txBody>
                  <a:tcPr marL="66675" marR="66675" marT="66675" marB="66675">
                    <a:lnL w="9525" cap="flat" cmpd="sng" algn="ctr">
                      <a:solidFill>
                        <a:srgbClr val="2B2A35">
                          <a:alpha val="10000"/>
                        </a:srgbClr>
                      </a:solidFill>
                      <a:prstDash val="solid"/>
                      <a:round/>
                      <a:headEnd type="none" w="med" len="med"/>
                      <a:tailEnd type="none" w="med" len="med"/>
                    </a:lnL>
                    <a:lnR w="9525" cap="flat" cmpd="sng" algn="ctr">
                      <a:solidFill>
                        <a:srgbClr val="2B2A35">
                          <a:alpha val="10000"/>
                        </a:srgbClr>
                      </a:solidFill>
                      <a:prstDash val="solid"/>
                      <a:round/>
                      <a:headEnd type="none" w="med" len="med"/>
                      <a:tailEnd type="none" w="med" len="med"/>
                    </a:lnR>
                    <a:lnT w="9525" cap="flat" cmpd="sng" algn="ctr">
                      <a:solidFill>
                        <a:srgbClr val="2B2A35">
                          <a:alpha val="10000"/>
                        </a:srgbClr>
                      </a:solidFill>
                      <a:prstDash val="solid"/>
                      <a:round/>
                      <a:headEnd type="none" w="med" len="med"/>
                      <a:tailEnd type="none" w="med" len="med"/>
                    </a:lnT>
                    <a:lnB w="9525" cap="flat" cmpd="sng" algn="ctr">
                      <a:solidFill>
                        <a:srgbClr val="2B2A35">
                          <a:alpha val="10000"/>
                        </a:srgbClr>
                      </a:solidFill>
                      <a:prstDash val="solid"/>
                      <a:round/>
                      <a:headEnd type="none" w="med" len="med"/>
                      <a:tailEnd type="none" w="med" len="med"/>
                    </a:lnB>
                    <a:solidFill>
                      <a:srgbClr val="0A1D21"/>
                    </a:solidFill>
                  </a:tcPr>
                </a:tc>
                <a:tc>
                  <a:txBody>
                    <a:bodyPr/>
                    <a:lstStyle/>
                    <a:p>
                      <a:pPr algn="r"/>
                      <a:r>
                        <a:rPr lang="en-US" sz="1100" dirty="0">
                          <a:solidFill>
                            <a:srgbClr val="FFAA00"/>
                          </a:solidFill>
                          <a:latin typeface="Object Sans" pitchFamily="34" charset="0"/>
                          <a:ea typeface="Object Sans" pitchFamily="34" charset="-122"/>
                          <a:cs typeface="Object Sans" pitchFamily="34" charset="-120"/>
                        </a:rPr>
                        <a:t>396.2</a:t>
                      </a:r>
                      <a:endParaRPr lang="en-US" sz="1050" dirty="0">
                        <a:latin typeface="Object Sans" charset="0"/>
                        <a:ea typeface="Object Sans" charset="0"/>
                        <a:cs typeface="Object Sans" charset="0"/>
                      </a:endParaRPr>
                    </a:p>
                  </a:txBody>
                  <a:tcPr marL="66675" marR="66675" marT="66675" marB="66675">
                    <a:lnL w="9525" cap="flat" cmpd="sng" algn="ctr">
                      <a:solidFill>
                        <a:srgbClr val="2B2A35">
                          <a:alpha val="10000"/>
                        </a:srgbClr>
                      </a:solidFill>
                      <a:prstDash val="solid"/>
                      <a:round/>
                      <a:headEnd type="none" w="med" len="med"/>
                      <a:tailEnd type="none" w="med" len="med"/>
                    </a:lnL>
                    <a:lnR w="9525" cap="flat" cmpd="sng" algn="ctr">
                      <a:solidFill>
                        <a:srgbClr val="2B2A35">
                          <a:alpha val="10000"/>
                        </a:srgbClr>
                      </a:solidFill>
                      <a:prstDash val="solid"/>
                      <a:round/>
                      <a:headEnd type="none" w="med" len="med"/>
                      <a:tailEnd type="none" w="med" len="med"/>
                    </a:lnR>
                    <a:lnT w="9525" cap="flat" cmpd="sng" algn="ctr">
                      <a:solidFill>
                        <a:srgbClr val="2B2A35">
                          <a:alpha val="10000"/>
                        </a:srgbClr>
                      </a:solidFill>
                      <a:prstDash val="solid"/>
                      <a:round/>
                      <a:headEnd type="none" w="med" len="med"/>
                      <a:tailEnd type="none" w="med" len="med"/>
                    </a:lnT>
                    <a:lnB w="9525" cap="flat" cmpd="sng" algn="ctr">
                      <a:solidFill>
                        <a:srgbClr val="2B2A35">
                          <a:alpha val="10000"/>
                        </a:srgbClr>
                      </a:solidFill>
                      <a:prstDash val="solid"/>
                      <a:round/>
                      <a:headEnd type="none" w="med" len="med"/>
                      <a:tailEnd type="none" w="med" len="med"/>
                    </a:lnB>
                    <a:solidFill>
                      <a:srgbClr val="0A1D21"/>
                    </a:solidFill>
                  </a:tcPr>
                </a:tc>
                <a:tc>
                  <a:txBody>
                    <a:bodyPr/>
                    <a:lstStyle/>
                    <a:p>
                      <a:pPr algn="r"/>
                      <a:r>
                        <a:rPr lang="en-US" sz="1100" dirty="0">
                          <a:solidFill>
                            <a:srgbClr val="FFAA00"/>
                          </a:solidFill>
                          <a:latin typeface="Object Sans" pitchFamily="34" charset="0"/>
                          <a:ea typeface="Object Sans" pitchFamily="34" charset="-122"/>
                          <a:cs typeface="Object Sans" pitchFamily="34" charset="-120"/>
                        </a:rPr>
                        <a:t>328.3</a:t>
                      </a:r>
                      <a:endParaRPr lang="en-US" sz="1050" dirty="0">
                        <a:latin typeface="Object Sans" charset="0"/>
                        <a:ea typeface="Object Sans" charset="0"/>
                        <a:cs typeface="Object Sans" charset="0"/>
                      </a:endParaRPr>
                    </a:p>
                  </a:txBody>
                  <a:tcPr marL="66675" marR="66675" marT="66675" marB="66675">
                    <a:lnL w="9525" cap="flat" cmpd="sng" algn="ctr">
                      <a:solidFill>
                        <a:srgbClr val="2B2A35">
                          <a:alpha val="10000"/>
                        </a:srgbClr>
                      </a:solidFill>
                      <a:prstDash val="solid"/>
                      <a:round/>
                      <a:headEnd type="none" w="med" len="med"/>
                      <a:tailEnd type="none" w="med" len="med"/>
                    </a:lnL>
                    <a:lnR w="9525" cap="flat" cmpd="sng" algn="ctr">
                      <a:solidFill>
                        <a:srgbClr val="2B2A35">
                          <a:alpha val="10000"/>
                        </a:srgbClr>
                      </a:solidFill>
                      <a:prstDash val="solid"/>
                      <a:round/>
                      <a:headEnd type="none" w="med" len="med"/>
                      <a:tailEnd type="none" w="med" len="med"/>
                    </a:lnR>
                    <a:lnT w="9525" cap="flat" cmpd="sng" algn="ctr">
                      <a:solidFill>
                        <a:srgbClr val="2B2A35">
                          <a:alpha val="10000"/>
                        </a:srgbClr>
                      </a:solidFill>
                      <a:prstDash val="solid"/>
                      <a:round/>
                      <a:headEnd type="none" w="med" len="med"/>
                      <a:tailEnd type="none" w="med" len="med"/>
                    </a:lnT>
                    <a:lnB w="9525" cap="flat" cmpd="sng" algn="ctr">
                      <a:solidFill>
                        <a:srgbClr val="2B2A35">
                          <a:alpha val="10000"/>
                        </a:srgbClr>
                      </a:solidFill>
                      <a:prstDash val="solid"/>
                      <a:round/>
                      <a:headEnd type="none" w="med" len="med"/>
                      <a:tailEnd type="none" w="med" len="med"/>
                    </a:lnB>
                    <a:solidFill>
                      <a:srgbClr val="0A1D21"/>
                    </a:solidFill>
                  </a:tcPr>
                </a:tc>
                <a:tc>
                  <a:txBody>
                    <a:bodyPr/>
                    <a:lstStyle/>
                    <a:p>
                      <a:pPr algn="r"/>
                      <a:r>
                        <a:rPr lang="en-US" sz="1100" dirty="0">
                          <a:solidFill>
                            <a:srgbClr val="FFAA00"/>
                          </a:solidFill>
                          <a:latin typeface="Object Sans" pitchFamily="34" charset="0"/>
                          <a:ea typeface="Object Sans" pitchFamily="34" charset="-122"/>
                          <a:cs typeface="Object Sans" pitchFamily="34" charset="-120"/>
                        </a:rPr>
                        <a:t>319.1</a:t>
                      </a:r>
                      <a:endParaRPr lang="en-US" sz="1050" dirty="0">
                        <a:latin typeface="Object Sans" charset="0"/>
                        <a:ea typeface="Object Sans" charset="0"/>
                        <a:cs typeface="Object Sans" charset="0"/>
                      </a:endParaRPr>
                    </a:p>
                  </a:txBody>
                  <a:tcPr marL="66675" marR="66675" marT="66675" marB="66675">
                    <a:lnL w="9525" cap="flat" cmpd="sng" algn="ctr">
                      <a:solidFill>
                        <a:srgbClr val="2B2A35">
                          <a:alpha val="10000"/>
                        </a:srgbClr>
                      </a:solidFill>
                      <a:prstDash val="solid"/>
                      <a:round/>
                      <a:headEnd type="none" w="med" len="med"/>
                      <a:tailEnd type="none" w="med" len="med"/>
                    </a:lnL>
                    <a:lnR w="9525" cap="flat" cmpd="sng" algn="ctr">
                      <a:solidFill>
                        <a:srgbClr val="2B2A35">
                          <a:alpha val="10000"/>
                        </a:srgbClr>
                      </a:solidFill>
                      <a:prstDash val="solid"/>
                      <a:round/>
                      <a:headEnd type="none" w="med" len="med"/>
                      <a:tailEnd type="none" w="med" len="med"/>
                    </a:lnR>
                    <a:lnT w="9525" cap="flat" cmpd="sng" algn="ctr">
                      <a:solidFill>
                        <a:srgbClr val="2B2A35">
                          <a:alpha val="10000"/>
                        </a:srgbClr>
                      </a:solidFill>
                      <a:prstDash val="solid"/>
                      <a:round/>
                      <a:headEnd type="none" w="med" len="med"/>
                      <a:tailEnd type="none" w="med" len="med"/>
                    </a:lnT>
                    <a:lnB w="9525" cap="flat" cmpd="sng" algn="ctr">
                      <a:solidFill>
                        <a:srgbClr val="2B2A35">
                          <a:alpha val="10000"/>
                        </a:srgbClr>
                      </a:solidFill>
                      <a:prstDash val="solid"/>
                      <a:round/>
                      <a:headEnd type="none" w="med" len="med"/>
                      <a:tailEnd type="none" w="med" len="med"/>
                    </a:lnB>
                    <a:solidFill>
                      <a:srgbClr val="0A1D21"/>
                    </a:solidFill>
                  </a:tcPr>
                </a:tc>
                <a:tc>
                  <a:txBody>
                    <a:bodyPr/>
                    <a:lstStyle/>
                    <a:p>
                      <a:pPr algn="r"/>
                      <a:r>
                        <a:rPr lang="en-US" sz="1100" kern="1200" dirty="0">
                          <a:solidFill>
                            <a:srgbClr val="FFAA00"/>
                          </a:solidFill>
                          <a:latin typeface="Object Sans" pitchFamily="34" charset="0"/>
                          <a:ea typeface="Object Sans" pitchFamily="34" charset="-122"/>
                          <a:cs typeface="Object Sans" charset="0"/>
                        </a:rPr>
                        <a:t>343.5</a:t>
                      </a:r>
                    </a:p>
                  </a:txBody>
                  <a:tcPr marL="66675" marR="66675" marT="66675" marB="66675">
                    <a:lnL w="9525" cap="flat" cmpd="sng" algn="ctr">
                      <a:solidFill>
                        <a:srgbClr val="2B2A35">
                          <a:alpha val="10000"/>
                        </a:srgbClr>
                      </a:solidFill>
                      <a:prstDash val="solid"/>
                      <a:round/>
                      <a:headEnd type="none" w="med" len="med"/>
                      <a:tailEnd type="none" w="med" len="med"/>
                    </a:lnL>
                    <a:lnR w="9525" cap="flat" cmpd="sng" algn="ctr">
                      <a:solidFill>
                        <a:srgbClr val="2B2A35">
                          <a:alpha val="10000"/>
                        </a:srgbClr>
                      </a:solidFill>
                      <a:prstDash val="solid"/>
                      <a:round/>
                      <a:headEnd type="none" w="med" len="med"/>
                      <a:tailEnd type="none" w="med" len="med"/>
                    </a:lnR>
                    <a:lnT w="9525" cap="flat" cmpd="sng" algn="ctr">
                      <a:solidFill>
                        <a:srgbClr val="2B2A35">
                          <a:alpha val="10000"/>
                        </a:srgbClr>
                      </a:solidFill>
                      <a:prstDash val="solid"/>
                      <a:round/>
                      <a:headEnd type="none" w="med" len="med"/>
                      <a:tailEnd type="none" w="med" len="med"/>
                    </a:lnT>
                    <a:lnB w="9525" cap="flat" cmpd="sng" algn="ctr">
                      <a:solidFill>
                        <a:srgbClr val="2B2A35">
                          <a:alpha val="10000"/>
                        </a:srgbClr>
                      </a:solidFill>
                      <a:prstDash val="solid"/>
                      <a:round/>
                      <a:headEnd type="none" w="med" len="med"/>
                      <a:tailEnd type="none" w="med" len="med"/>
                    </a:lnB>
                    <a:solidFill>
                      <a:srgbClr val="0A1D21"/>
                    </a:solidFill>
                  </a:tcPr>
                </a:tc>
                <a:extLst>
                  <a:ext uri="{0D108BD9-81ED-4DB2-BD59-A6C34878D82A}">
                    <a16:rowId xmlns:a16="http://schemas.microsoft.com/office/drawing/2014/main" val="10001"/>
                  </a:ext>
                </a:extLst>
              </a:tr>
              <a:tr h="305633">
                <a:tc>
                  <a:txBody>
                    <a:bodyPr/>
                    <a:lstStyle/>
                    <a:p>
                      <a:pPr algn="l"/>
                      <a:r>
                        <a:rPr lang="en-US" sz="1100" dirty="0">
                          <a:solidFill>
                            <a:srgbClr val="FFAA00"/>
                          </a:solidFill>
                          <a:latin typeface="Object Sans" pitchFamily="34" charset="0"/>
                          <a:ea typeface="Object Sans" pitchFamily="34" charset="-122"/>
                          <a:cs typeface="Object Sans" pitchFamily="34" charset="-120"/>
                        </a:rPr>
                        <a:t>Frydenbø Forward AS - (Other)</a:t>
                      </a:r>
                      <a:endParaRPr lang="en-US" sz="1050" dirty="0">
                        <a:latin typeface="Object Sans" charset="0"/>
                        <a:ea typeface="Object Sans" charset="0"/>
                        <a:cs typeface="Object Sans" charset="0"/>
                      </a:endParaRPr>
                    </a:p>
                  </a:txBody>
                  <a:tcPr marL="66675" marR="66675" marT="66675" marB="66675">
                    <a:lnL w="9525" cap="flat" cmpd="sng" algn="ctr">
                      <a:solidFill>
                        <a:srgbClr val="2B2A35">
                          <a:alpha val="10000"/>
                        </a:srgbClr>
                      </a:solidFill>
                      <a:prstDash val="solid"/>
                      <a:round/>
                      <a:headEnd type="none" w="med" len="med"/>
                      <a:tailEnd type="none" w="med" len="med"/>
                    </a:lnL>
                    <a:lnR w="9525" cap="flat" cmpd="sng" algn="ctr">
                      <a:solidFill>
                        <a:srgbClr val="2B2A35">
                          <a:alpha val="10000"/>
                        </a:srgbClr>
                      </a:solidFill>
                      <a:prstDash val="solid"/>
                      <a:round/>
                      <a:headEnd type="none" w="med" len="med"/>
                      <a:tailEnd type="none" w="med" len="med"/>
                    </a:lnR>
                    <a:lnT w="9525" cap="flat" cmpd="sng" algn="ctr">
                      <a:solidFill>
                        <a:srgbClr val="2B2A35">
                          <a:alpha val="10000"/>
                        </a:srgbClr>
                      </a:solidFill>
                      <a:prstDash val="solid"/>
                      <a:round/>
                      <a:headEnd type="none" w="med" len="med"/>
                      <a:tailEnd type="none" w="med" len="med"/>
                    </a:lnT>
                    <a:lnB w="9525" cap="flat" cmpd="sng" algn="ctr">
                      <a:solidFill>
                        <a:srgbClr val="2B2A35">
                          <a:alpha val="10000"/>
                        </a:srgbClr>
                      </a:solidFill>
                      <a:prstDash val="solid"/>
                      <a:round/>
                      <a:headEnd type="none" w="med" len="med"/>
                      <a:tailEnd type="none" w="med" len="med"/>
                    </a:lnB>
                    <a:solidFill>
                      <a:srgbClr val="0A1D21"/>
                    </a:solidFill>
                  </a:tcPr>
                </a:tc>
                <a:tc>
                  <a:txBody>
                    <a:bodyPr/>
                    <a:lstStyle/>
                    <a:p>
                      <a:pPr algn="r"/>
                      <a:r>
                        <a:rPr lang="en-US" sz="1100" dirty="0">
                          <a:solidFill>
                            <a:srgbClr val="FFAA00"/>
                          </a:solidFill>
                          <a:latin typeface="Object Sans" pitchFamily="34" charset="0"/>
                          <a:ea typeface="Object Sans" pitchFamily="34" charset="-122"/>
                          <a:cs typeface="Object Sans" pitchFamily="34" charset="-120"/>
                        </a:rPr>
                        <a:t>168.3</a:t>
                      </a:r>
                      <a:endParaRPr lang="en-US" sz="1050" dirty="0">
                        <a:latin typeface="Object Sans" charset="0"/>
                        <a:ea typeface="Object Sans" charset="0"/>
                        <a:cs typeface="Object Sans" charset="0"/>
                      </a:endParaRPr>
                    </a:p>
                  </a:txBody>
                  <a:tcPr marL="66675" marR="66675" marT="66675" marB="66675">
                    <a:lnL w="9525" cap="flat" cmpd="sng" algn="ctr">
                      <a:solidFill>
                        <a:srgbClr val="2B2A35">
                          <a:alpha val="10000"/>
                        </a:srgbClr>
                      </a:solidFill>
                      <a:prstDash val="solid"/>
                      <a:round/>
                      <a:headEnd type="none" w="med" len="med"/>
                      <a:tailEnd type="none" w="med" len="med"/>
                    </a:lnL>
                    <a:lnR w="9525" cap="flat" cmpd="sng" algn="ctr">
                      <a:solidFill>
                        <a:srgbClr val="2B2A35">
                          <a:alpha val="10000"/>
                        </a:srgbClr>
                      </a:solidFill>
                      <a:prstDash val="solid"/>
                      <a:round/>
                      <a:headEnd type="none" w="med" len="med"/>
                      <a:tailEnd type="none" w="med" len="med"/>
                    </a:lnR>
                    <a:lnT w="9525" cap="flat" cmpd="sng" algn="ctr">
                      <a:solidFill>
                        <a:srgbClr val="2B2A35">
                          <a:alpha val="10000"/>
                        </a:srgbClr>
                      </a:solidFill>
                      <a:prstDash val="solid"/>
                      <a:round/>
                      <a:headEnd type="none" w="med" len="med"/>
                      <a:tailEnd type="none" w="med" len="med"/>
                    </a:lnT>
                    <a:lnB w="9525" cap="flat" cmpd="sng" algn="ctr">
                      <a:solidFill>
                        <a:srgbClr val="2B2A35">
                          <a:alpha val="10000"/>
                        </a:srgbClr>
                      </a:solidFill>
                      <a:prstDash val="solid"/>
                      <a:round/>
                      <a:headEnd type="none" w="med" len="med"/>
                      <a:tailEnd type="none" w="med" len="med"/>
                    </a:lnB>
                    <a:solidFill>
                      <a:srgbClr val="0A1D21"/>
                    </a:solidFill>
                  </a:tcPr>
                </a:tc>
                <a:tc>
                  <a:txBody>
                    <a:bodyPr/>
                    <a:lstStyle/>
                    <a:p>
                      <a:pPr algn="r"/>
                      <a:r>
                        <a:rPr lang="en-US" sz="1100" dirty="0">
                          <a:solidFill>
                            <a:srgbClr val="FFAA00"/>
                          </a:solidFill>
                          <a:latin typeface="Object Sans" pitchFamily="34" charset="0"/>
                          <a:ea typeface="Object Sans" pitchFamily="34" charset="-122"/>
                          <a:cs typeface="Object Sans" pitchFamily="34" charset="-120"/>
                        </a:rPr>
                        <a:t>213.8</a:t>
                      </a:r>
                      <a:endParaRPr lang="en-US" sz="1050" dirty="0">
                        <a:latin typeface="Object Sans" charset="0"/>
                        <a:ea typeface="Object Sans" charset="0"/>
                        <a:cs typeface="Object Sans" charset="0"/>
                      </a:endParaRPr>
                    </a:p>
                  </a:txBody>
                  <a:tcPr marL="66675" marR="66675" marT="66675" marB="66675">
                    <a:lnL w="9525" cap="flat" cmpd="sng" algn="ctr">
                      <a:solidFill>
                        <a:srgbClr val="2B2A35">
                          <a:alpha val="10000"/>
                        </a:srgbClr>
                      </a:solidFill>
                      <a:prstDash val="solid"/>
                      <a:round/>
                      <a:headEnd type="none" w="med" len="med"/>
                      <a:tailEnd type="none" w="med" len="med"/>
                    </a:lnL>
                    <a:lnR w="9525" cap="flat" cmpd="sng" algn="ctr">
                      <a:solidFill>
                        <a:srgbClr val="2B2A35">
                          <a:alpha val="10000"/>
                        </a:srgbClr>
                      </a:solidFill>
                      <a:prstDash val="solid"/>
                      <a:round/>
                      <a:headEnd type="none" w="med" len="med"/>
                      <a:tailEnd type="none" w="med" len="med"/>
                    </a:lnR>
                    <a:lnT w="9525" cap="flat" cmpd="sng" algn="ctr">
                      <a:solidFill>
                        <a:srgbClr val="2B2A35">
                          <a:alpha val="10000"/>
                        </a:srgbClr>
                      </a:solidFill>
                      <a:prstDash val="solid"/>
                      <a:round/>
                      <a:headEnd type="none" w="med" len="med"/>
                      <a:tailEnd type="none" w="med" len="med"/>
                    </a:lnT>
                    <a:lnB w="9525" cap="flat" cmpd="sng" algn="ctr">
                      <a:solidFill>
                        <a:srgbClr val="2B2A35">
                          <a:alpha val="10000"/>
                        </a:srgbClr>
                      </a:solidFill>
                      <a:prstDash val="solid"/>
                      <a:round/>
                      <a:headEnd type="none" w="med" len="med"/>
                      <a:tailEnd type="none" w="med" len="med"/>
                    </a:lnB>
                    <a:solidFill>
                      <a:srgbClr val="0A1D21"/>
                    </a:solidFill>
                  </a:tcPr>
                </a:tc>
                <a:tc>
                  <a:txBody>
                    <a:bodyPr/>
                    <a:lstStyle/>
                    <a:p>
                      <a:pPr algn="r"/>
                      <a:r>
                        <a:rPr lang="en-US" sz="1100" dirty="0">
                          <a:solidFill>
                            <a:srgbClr val="FFAA00"/>
                          </a:solidFill>
                          <a:latin typeface="Object Sans" pitchFamily="34" charset="0"/>
                          <a:ea typeface="Object Sans" pitchFamily="34" charset="-122"/>
                          <a:cs typeface="Object Sans" pitchFamily="34" charset="-120"/>
                        </a:rPr>
                        <a:t>132.8</a:t>
                      </a:r>
                      <a:endParaRPr lang="en-US" sz="1050" dirty="0">
                        <a:latin typeface="Object Sans" charset="0"/>
                        <a:ea typeface="Object Sans" charset="0"/>
                        <a:cs typeface="Object Sans" charset="0"/>
                      </a:endParaRPr>
                    </a:p>
                  </a:txBody>
                  <a:tcPr marL="66675" marR="66675" marT="66675" marB="66675">
                    <a:lnL w="9525" cap="flat" cmpd="sng" algn="ctr">
                      <a:solidFill>
                        <a:srgbClr val="2B2A35">
                          <a:alpha val="10000"/>
                        </a:srgbClr>
                      </a:solidFill>
                      <a:prstDash val="solid"/>
                      <a:round/>
                      <a:headEnd type="none" w="med" len="med"/>
                      <a:tailEnd type="none" w="med" len="med"/>
                    </a:lnL>
                    <a:lnR w="9525" cap="flat" cmpd="sng" algn="ctr">
                      <a:solidFill>
                        <a:srgbClr val="2B2A35">
                          <a:alpha val="10000"/>
                        </a:srgbClr>
                      </a:solidFill>
                      <a:prstDash val="solid"/>
                      <a:round/>
                      <a:headEnd type="none" w="med" len="med"/>
                      <a:tailEnd type="none" w="med" len="med"/>
                    </a:lnR>
                    <a:lnT w="9525" cap="flat" cmpd="sng" algn="ctr">
                      <a:solidFill>
                        <a:srgbClr val="2B2A35">
                          <a:alpha val="10000"/>
                        </a:srgbClr>
                      </a:solidFill>
                      <a:prstDash val="solid"/>
                      <a:round/>
                      <a:headEnd type="none" w="med" len="med"/>
                      <a:tailEnd type="none" w="med" len="med"/>
                    </a:lnT>
                    <a:lnB w="9525" cap="flat" cmpd="sng" algn="ctr">
                      <a:solidFill>
                        <a:srgbClr val="2B2A35">
                          <a:alpha val="10000"/>
                        </a:srgbClr>
                      </a:solidFill>
                      <a:prstDash val="solid"/>
                      <a:round/>
                      <a:headEnd type="none" w="med" len="med"/>
                      <a:tailEnd type="none" w="med" len="med"/>
                    </a:lnB>
                    <a:solidFill>
                      <a:srgbClr val="0A1D21"/>
                    </a:solidFill>
                  </a:tcPr>
                </a:tc>
                <a:tc>
                  <a:txBody>
                    <a:bodyPr/>
                    <a:lstStyle/>
                    <a:p>
                      <a:pPr algn="r"/>
                      <a:r>
                        <a:rPr lang="en-US" sz="1100" dirty="0">
                          <a:solidFill>
                            <a:srgbClr val="FFAA00"/>
                          </a:solidFill>
                          <a:latin typeface="Object Sans" pitchFamily="34" charset="0"/>
                          <a:ea typeface="Object Sans" pitchFamily="34" charset="-122"/>
                          <a:cs typeface="Object Sans" pitchFamily="34" charset="-120"/>
                        </a:rPr>
                        <a:t>67.4</a:t>
                      </a:r>
                      <a:endParaRPr lang="en-US" sz="1050" dirty="0">
                        <a:latin typeface="Object Sans" charset="0"/>
                        <a:ea typeface="Object Sans" charset="0"/>
                        <a:cs typeface="Object Sans" charset="0"/>
                      </a:endParaRPr>
                    </a:p>
                  </a:txBody>
                  <a:tcPr marL="66675" marR="66675" marT="66675" marB="66675">
                    <a:lnL w="9525" cap="flat" cmpd="sng" algn="ctr">
                      <a:solidFill>
                        <a:srgbClr val="2B2A35">
                          <a:alpha val="10000"/>
                        </a:srgbClr>
                      </a:solidFill>
                      <a:prstDash val="solid"/>
                      <a:round/>
                      <a:headEnd type="none" w="med" len="med"/>
                      <a:tailEnd type="none" w="med" len="med"/>
                    </a:lnL>
                    <a:lnR w="9525" cap="flat" cmpd="sng" algn="ctr">
                      <a:solidFill>
                        <a:srgbClr val="2B2A35">
                          <a:alpha val="10000"/>
                        </a:srgbClr>
                      </a:solidFill>
                      <a:prstDash val="solid"/>
                      <a:round/>
                      <a:headEnd type="none" w="med" len="med"/>
                      <a:tailEnd type="none" w="med" len="med"/>
                    </a:lnR>
                    <a:lnT w="9525" cap="flat" cmpd="sng" algn="ctr">
                      <a:solidFill>
                        <a:srgbClr val="2B2A35">
                          <a:alpha val="10000"/>
                        </a:srgbClr>
                      </a:solidFill>
                      <a:prstDash val="solid"/>
                      <a:round/>
                      <a:headEnd type="none" w="med" len="med"/>
                      <a:tailEnd type="none" w="med" len="med"/>
                    </a:lnT>
                    <a:lnB w="9525" cap="flat" cmpd="sng" algn="ctr">
                      <a:solidFill>
                        <a:srgbClr val="2B2A35">
                          <a:alpha val="10000"/>
                        </a:srgbClr>
                      </a:solidFill>
                      <a:prstDash val="solid"/>
                      <a:round/>
                      <a:headEnd type="none" w="med" len="med"/>
                      <a:tailEnd type="none" w="med" len="med"/>
                    </a:lnB>
                    <a:solidFill>
                      <a:srgbClr val="0A1D21"/>
                    </a:solidFill>
                  </a:tcPr>
                </a:tc>
                <a:tc>
                  <a:txBody>
                    <a:bodyPr/>
                    <a:lstStyle/>
                    <a:p>
                      <a:pPr algn="r"/>
                      <a:r>
                        <a:rPr lang="en-US" sz="1100" kern="1200" dirty="0">
                          <a:solidFill>
                            <a:srgbClr val="FFAA00"/>
                          </a:solidFill>
                          <a:latin typeface="Object Sans" pitchFamily="34" charset="0"/>
                          <a:ea typeface="Object Sans" pitchFamily="34" charset="-122"/>
                          <a:cs typeface="Object Sans" charset="0"/>
                        </a:rPr>
                        <a:t>54.9</a:t>
                      </a:r>
                    </a:p>
                  </a:txBody>
                  <a:tcPr marL="66675" marR="66675" marT="66675" marB="66675">
                    <a:lnL w="9525" cap="flat" cmpd="sng" algn="ctr">
                      <a:solidFill>
                        <a:srgbClr val="2B2A35">
                          <a:alpha val="10000"/>
                        </a:srgbClr>
                      </a:solidFill>
                      <a:prstDash val="solid"/>
                      <a:round/>
                      <a:headEnd type="none" w="med" len="med"/>
                      <a:tailEnd type="none" w="med" len="med"/>
                    </a:lnL>
                    <a:lnR w="9525" cap="flat" cmpd="sng" algn="ctr">
                      <a:solidFill>
                        <a:srgbClr val="2B2A35">
                          <a:alpha val="10000"/>
                        </a:srgbClr>
                      </a:solidFill>
                      <a:prstDash val="solid"/>
                      <a:round/>
                      <a:headEnd type="none" w="med" len="med"/>
                      <a:tailEnd type="none" w="med" len="med"/>
                    </a:lnR>
                    <a:lnT w="9525" cap="flat" cmpd="sng" algn="ctr">
                      <a:solidFill>
                        <a:srgbClr val="2B2A35">
                          <a:alpha val="10000"/>
                        </a:srgbClr>
                      </a:solidFill>
                      <a:prstDash val="solid"/>
                      <a:round/>
                      <a:headEnd type="none" w="med" len="med"/>
                      <a:tailEnd type="none" w="med" len="med"/>
                    </a:lnT>
                    <a:lnB w="9525" cap="flat" cmpd="sng" algn="ctr">
                      <a:solidFill>
                        <a:srgbClr val="2B2A35">
                          <a:alpha val="10000"/>
                        </a:srgbClr>
                      </a:solidFill>
                      <a:prstDash val="solid"/>
                      <a:round/>
                      <a:headEnd type="none" w="med" len="med"/>
                      <a:tailEnd type="none" w="med" len="med"/>
                    </a:lnB>
                    <a:solidFill>
                      <a:srgbClr val="0A1D21"/>
                    </a:solidFill>
                  </a:tcPr>
                </a:tc>
                <a:extLst>
                  <a:ext uri="{0D108BD9-81ED-4DB2-BD59-A6C34878D82A}">
                    <a16:rowId xmlns:a16="http://schemas.microsoft.com/office/drawing/2014/main" val="10002"/>
                  </a:ext>
                </a:extLst>
              </a:tr>
              <a:tr h="295156">
                <a:tc>
                  <a:txBody>
                    <a:bodyPr/>
                    <a:lstStyle/>
                    <a:p>
                      <a:pPr algn="l"/>
                      <a:r>
                        <a:rPr lang="en-US" sz="1100" dirty="0">
                          <a:solidFill>
                            <a:srgbClr val="FFAA00"/>
                          </a:solidFill>
                          <a:latin typeface="Object Sans" pitchFamily="34" charset="0"/>
                          <a:ea typeface="Object Sans" pitchFamily="34" charset="-122"/>
                          <a:cs typeface="Object Sans" pitchFamily="34" charset="-120"/>
                        </a:rPr>
                        <a:t>Frydenbø Forward AS - Ålesund</a:t>
                      </a:r>
                      <a:endParaRPr lang="en-US" sz="1050" dirty="0">
                        <a:latin typeface="Object Sans" charset="0"/>
                        <a:ea typeface="Object Sans" charset="0"/>
                        <a:cs typeface="Object Sans" charset="0"/>
                      </a:endParaRPr>
                    </a:p>
                  </a:txBody>
                  <a:tcPr marL="66675" marR="66675" marT="66675" marB="66675">
                    <a:lnL w="9525" cap="flat" cmpd="sng" algn="ctr">
                      <a:solidFill>
                        <a:srgbClr val="2B2A35">
                          <a:alpha val="10000"/>
                        </a:srgbClr>
                      </a:solidFill>
                      <a:prstDash val="solid"/>
                      <a:round/>
                      <a:headEnd type="none" w="med" len="med"/>
                      <a:tailEnd type="none" w="med" len="med"/>
                    </a:lnL>
                    <a:lnR w="9525" cap="flat" cmpd="sng" algn="ctr">
                      <a:solidFill>
                        <a:srgbClr val="2B2A35">
                          <a:alpha val="10000"/>
                        </a:srgbClr>
                      </a:solidFill>
                      <a:prstDash val="solid"/>
                      <a:round/>
                      <a:headEnd type="none" w="med" len="med"/>
                      <a:tailEnd type="none" w="med" len="med"/>
                    </a:lnR>
                    <a:lnT w="9525" cap="flat" cmpd="sng" algn="ctr">
                      <a:solidFill>
                        <a:srgbClr val="2B2A35">
                          <a:alpha val="10000"/>
                        </a:srgbClr>
                      </a:solidFill>
                      <a:prstDash val="solid"/>
                      <a:round/>
                      <a:headEnd type="none" w="med" len="med"/>
                      <a:tailEnd type="none" w="med" len="med"/>
                    </a:lnT>
                    <a:lnB w="9525" cap="flat" cmpd="sng" algn="ctr">
                      <a:solidFill>
                        <a:srgbClr val="2B2A35">
                          <a:alpha val="10000"/>
                        </a:srgbClr>
                      </a:solidFill>
                      <a:prstDash val="solid"/>
                      <a:round/>
                      <a:headEnd type="none" w="med" len="med"/>
                      <a:tailEnd type="none" w="med" len="med"/>
                    </a:lnB>
                    <a:solidFill>
                      <a:srgbClr val="0A1D21"/>
                    </a:solidFill>
                  </a:tcPr>
                </a:tc>
                <a:tc>
                  <a:txBody>
                    <a:bodyPr/>
                    <a:lstStyle/>
                    <a:p>
                      <a:pPr algn="r"/>
                      <a:r>
                        <a:rPr lang="en-US" sz="1100" dirty="0">
                          <a:solidFill>
                            <a:srgbClr val="FFAA00"/>
                          </a:solidFill>
                          <a:latin typeface="Object Sans" pitchFamily="34" charset="0"/>
                          <a:ea typeface="Object Sans" pitchFamily="34" charset="-122"/>
                          <a:cs typeface="Object Sans" pitchFamily="34" charset="-120"/>
                        </a:rPr>
                        <a:t>4.7</a:t>
                      </a:r>
                      <a:endParaRPr lang="en-US" sz="1050" dirty="0">
                        <a:latin typeface="Object Sans" charset="0"/>
                        <a:ea typeface="Object Sans" charset="0"/>
                        <a:cs typeface="Object Sans" charset="0"/>
                      </a:endParaRPr>
                    </a:p>
                  </a:txBody>
                  <a:tcPr marL="66675" marR="66675" marT="66675" marB="66675">
                    <a:lnL w="9525" cap="flat" cmpd="sng" algn="ctr">
                      <a:solidFill>
                        <a:srgbClr val="2B2A35">
                          <a:alpha val="10000"/>
                        </a:srgbClr>
                      </a:solidFill>
                      <a:prstDash val="solid"/>
                      <a:round/>
                      <a:headEnd type="none" w="med" len="med"/>
                      <a:tailEnd type="none" w="med" len="med"/>
                    </a:lnL>
                    <a:lnR w="9525" cap="flat" cmpd="sng" algn="ctr">
                      <a:solidFill>
                        <a:srgbClr val="2B2A35">
                          <a:alpha val="10000"/>
                        </a:srgbClr>
                      </a:solidFill>
                      <a:prstDash val="solid"/>
                      <a:round/>
                      <a:headEnd type="none" w="med" len="med"/>
                      <a:tailEnd type="none" w="med" len="med"/>
                    </a:lnR>
                    <a:lnT w="9525" cap="flat" cmpd="sng" algn="ctr">
                      <a:solidFill>
                        <a:srgbClr val="2B2A35">
                          <a:alpha val="10000"/>
                        </a:srgbClr>
                      </a:solidFill>
                      <a:prstDash val="solid"/>
                      <a:round/>
                      <a:headEnd type="none" w="med" len="med"/>
                      <a:tailEnd type="none" w="med" len="med"/>
                    </a:lnT>
                    <a:lnB w="9525" cap="flat" cmpd="sng" algn="ctr">
                      <a:solidFill>
                        <a:srgbClr val="2B2A35">
                          <a:alpha val="10000"/>
                        </a:srgbClr>
                      </a:solidFill>
                      <a:prstDash val="solid"/>
                      <a:round/>
                      <a:headEnd type="none" w="med" len="med"/>
                      <a:tailEnd type="none" w="med" len="med"/>
                    </a:lnB>
                    <a:solidFill>
                      <a:srgbClr val="0A1D21"/>
                    </a:solidFill>
                  </a:tcPr>
                </a:tc>
                <a:tc>
                  <a:txBody>
                    <a:bodyPr/>
                    <a:lstStyle/>
                    <a:p>
                      <a:pPr algn="r"/>
                      <a:r>
                        <a:rPr lang="en-US" sz="1100" dirty="0">
                          <a:solidFill>
                            <a:srgbClr val="FFAA00"/>
                          </a:solidFill>
                          <a:latin typeface="Object Sans" pitchFamily="34" charset="0"/>
                          <a:ea typeface="Object Sans" pitchFamily="34" charset="-122"/>
                          <a:cs typeface="Object Sans" pitchFamily="34" charset="-120"/>
                        </a:rPr>
                        <a:t>35.2</a:t>
                      </a:r>
                      <a:endParaRPr lang="en-US" sz="1050" dirty="0">
                        <a:latin typeface="Object Sans" charset="0"/>
                        <a:ea typeface="Object Sans" charset="0"/>
                        <a:cs typeface="Object Sans" charset="0"/>
                      </a:endParaRPr>
                    </a:p>
                  </a:txBody>
                  <a:tcPr marL="66675" marR="66675" marT="66675" marB="66675">
                    <a:lnL w="9525" cap="flat" cmpd="sng" algn="ctr">
                      <a:solidFill>
                        <a:srgbClr val="2B2A35">
                          <a:alpha val="10000"/>
                        </a:srgbClr>
                      </a:solidFill>
                      <a:prstDash val="solid"/>
                      <a:round/>
                      <a:headEnd type="none" w="med" len="med"/>
                      <a:tailEnd type="none" w="med" len="med"/>
                    </a:lnL>
                    <a:lnR w="9525" cap="flat" cmpd="sng" algn="ctr">
                      <a:solidFill>
                        <a:srgbClr val="2B2A35">
                          <a:alpha val="10000"/>
                        </a:srgbClr>
                      </a:solidFill>
                      <a:prstDash val="solid"/>
                      <a:round/>
                      <a:headEnd type="none" w="med" len="med"/>
                      <a:tailEnd type="none" w="med" len="med"/>
                    </a:lnR>
                    <a:lnT w="9525" cap="flat" cmpd="sng" algn="ctr">
                      <a:solidFill>
                        <a:srgbClr val="2B2A35">
                          <a:alpha val="10000"/>
                        </a:srgbClr>
                      </a:solidFill>
                      <a:prstDash val="solid"/>
                      <a:round/>
                      <a:headEnd type="none" w="med" len="med"/>
                      <a:tailEnd type="none" w="med" len="med"/>
                    </a:lnT>
                    <a:lnB w="9525" cap="flat" cmpd="sng" algn="ctr">
                      <a:solidFill>
                        <a:srgbClr val="2B2A35">
                          <a:alpha val="10000"/>
                        </a:srgbClr>
                      </a:solidFill>
                      <a:prstDash val="solid"/>
                      <a:round/>
                      <a:headEnd type="none" w="med" len="med"/>
                      <a:tailEnd type="none" w="med" len="med"/>
                    </a:lnB>
                    <a:solidFill>
                      <a:srgbClr val="0A1D21"/>
                    </a:solidFill>
                  </a:tcPr>
                </a:tc>
                <a:tc>
                  <a:txBody>
                    <a:bodyPr/>
                    <a:lstStyle/>
                    <a:p>
                      <a:pPr algn="r"/>
                      <a:r>
                        <a:rPr lang="en-US" sz="1100" dirty="0">
                          <a:solidFill>
                            <a:srgbClr val="FFAA00"/>
                          </a:solidFill>
                          <a:latin typeface="Object Sans" pitchFamily="34" charset="0"/>
                          <a:ea typeface="Object Sans" pitchFamily="34" charset="-122"/>
                          <a:cs typeface="Object Sans" pitchFamily="34" charset="-120"/>
                        </a:rPr>
                        <a:t>33.0</a:t>
                      </a:r>
                      <a:endParaRPr lang="en-US" sz="1050" dirty="0">
                        <a:latin typeface="Object Sans" charset="0"/>
                        <a:ea typeface="Object Sans" charset="0"/>
                        <a:cs typeface="Object Sans" charset="0"/>
                      </a:endParaRPr>
                    </a:p>
                  </a:txBody>
                  <a:tcPr marL="66675" marR="66675" marT="66675" marB="66675">
                    <a:lnL w="9525" cap="flat" cmpd="sng" algn="ctr">
                      <a:solidFill>
                        <a:srgbClr val="2B2A35">
                          <a:alpha val="10000"/>
                        </a:srgbClr>
                      </a:solidFill>
                      <a:prstDash val="solid"/>
                      <a:round/>
                      <a:headEnd type="none" w="med" len="med"/>
                      <a:tailEnd type="none" w="med" len="med"/>
                    </a:lnL>
                    <a:lnR w="9525" cap="flat" cmpd="sng" algn="ctr">
                      <a:solidFill>
                        <a:srgbClr val="2B2A35">
                          <a:alpha val="10000"/>
                        </a:srgbClr>
                      </a:solidFill>
                      <a:prstDash val="solid"/>
                      <a:round/>
                      <a:headEnd type="none" w="med" len="med"/>
                      <a:tailEnd type="none" w="med" len="med"/>
                    </a:lnR>
                    <a:lnT w="9525" cap="flat" cmpd="sng" algn="ctr">
                      <a:solidFill>
                        <a:srgbClr val="2B2A35">
                          <a:alpha val="10000"/>
                        </a:srgbClr>
                      </a:solidFill>
                      <a:prstDash val="solid"/>
                      <a:round/>
                      <a:headEnd type="none" w="med" len="med"/>
                      <a:tailEnd type="none" w="med" len="med"/>
                    </a:lnT>
                    <a:lnB w="9525" cap="flat" cmpd="sng" algn="ctr">
                      <a:solidFill>
                        <a:srgbClr val="2B2A35">
                          <a:alpha val="10000"/>
                        </a:srgbClr>
                      </a:solidFill>
                      <a:prstDash val="solid"/>
                      <a:round/>
                      <a:headEnd type="none" w="med" len="med"/>
                      <a:tailEnd type="none" w="med" len="med"/>
                    </a:lnB>
                    <a:solidFill>
                      <a:srgbClr val="0A1D21"/>
                    </a:solidFill>
                  </a:tcPr>
                </a:tc>
                <a:tc>
                  <a:txBody>
                    <a:bodyPr/>
                    <a:lstStyle/>
                    <a:p>
                      <a:pPr algn="r"/>
                      <a:r>
                        <a:rPr lang="en-US" sz="1100" dirty="0">
                          <a:solidFill>
                            <a:srgbClr val="FFAA00"/>
                          </a:solidFill>
                          <a:latin typeface="Object Sans" pitchFamily="34" charset="0"/>
                          <a:ea typeface="Object Sans" pitchFamily="34" charset="-122"/>
                          <a:cs typeface="Object Sans" pitchFamily="34" charset="-120"/>
                        </a:rPr>
                        <a:t>55.6</a:t>
                      </a:r>
                      <a:endParaRPr lang="en-US" sz="1050" dirty="0">
                        <a:latin typeface="Object Sans" charset="0"/>
                        <a:ea typeface="Object Sans" charset="0"/>
                        <a:cs typeface="Object Sans" charset="0"/>
                      </a:endParaRPr>
                    </a:p>
                  </a:txBody>
                  <a:tcPr marL="66675" marR="66675" marT="66675" marB="66675">
                    <a:lnL w="9525" cap="flat" cmpd="sng" algn="ctr">
                      <a:solidFill>
                        <a:srgbClr val="2B2A35">
                          <a:alpha val="10000"/>
                        </a:srgbClr>
                      </a:solidFill>
                      <a:prstDash val="solid"/>
                      <a:round/>
                      <a:headEnd type="none" w="med" len="med"/>
                      <a:tailEnd type="none" w="med" len="med"/>
                    </a:lnL>
                    <a:lnR w="9525" cap="flat" cmpd="sng" algn="ctr">
                      <a:solidFill>
                        <a:srgbClr val="2B2A35">
                          <a:alpha val="10000"/>
                        </a:srgbClr>
                      </a:solidFill>
                      <a:prstDash val="solid"/>
                      <a:round/>
                      <a:headEnd type="none" w="med" len="med"/>
                      <a:tailEnd type="none" w="med" len="med"/>
                    </a:lnR>
                    <a:lnT w="9525" cap="flat" cmpd="sng" algn="ctr">
                      <a:solidFill>
                        <a:srgbClr val="2B2A35">
                          <a:alpha val="10000"/>
                        </a:srgbClr>
                      </a:solidFill>
                      <a:prstDash val="solid"/>
                      <a:round/>
                      <a:headEnd type="none" w="med" len="med"/>
                      <a:tailEnd type="none" w="med" len="med"/>
                    </a:lnT>
                    <a:lnB w="9525" cap="flat" cmpd="sng" algn="ctr">
                      <a:solidFill>
                        <a:srgbClr val="2B2A35">
                          <a:alpha val="10000"/>
                        </a:srgbClr>
                      </a:solidFill>
                      <a:prstDash val="solid"/>
                      <a:round/>
                      <a:headEnd type="none" w="med" len="med"/>
                      <a:tailEnd type="none" w="med" len="med"/>
                    </a:lnB>
                    <a:solidFill>
                      <a:srgbClr val="0A1D21"/>
                    </a:solidFill>
                  </a:tcPr>
                </a:tc>
                <a:tc>
                  <a:txBody>
                    <a:bodyPr/>
                    <a:lstStyle/>
                    <a:p>
                      <a:pPr algn="r"/>
                      <a:r>
                        <a:rPr lang="en-US" sz="1100" kern="1200" dirty="0">
                          <a:solidFill>
                            <a:srgbClr val="FFAA00"/>
                          </a:solidFill>
                          <a:latin typeface="Object Sans" pitchFamily="34" charset="0"/>
                          <a:ea typeface="Object Sans" pitchFamily="34" charset="-122"/>
                          <a:cs typeface="Object Sans" charset="0"/>
                        </a:rPr>
                        <a:t>47.2</a:t>
                      </a:r>
                    </a:p>
                  </a:txBody>
                  <a:tcPr marL="66675" marR="66675" marT="66675" marB="66675">
                    <a:lnL w="9525" cap="flat" cmpd="sng" algn="ctr">
                      <a:solidFill>
                        <a:srgbClr val="2B2A35">
                          <a:alpha val="10000"/>
                        </a:srgbClr>
                      </a:solidFill>
                      <a:prstDash val="solid"/>
                      <a:round/>
                      <a:headEnd type="none" w="med" len="med"/>
                      <a:tailEnd type="none" w="med" len="med"/>
                    </a:lnL>
                    <a:lnR w="9525" cap="flat" cmpd="sng" algn="ctr">
                      <a:solidFill>
                        <a:srgbClr val="2B2A35">
                          <a:alpha val="10000"/>
                        </a:srgbClr>
                      </a:solidFill>
                      <a:prstDash val="solid"/>
                      <a:round/>
                      <a:headEnd type="none" w="med" len="med"/>
                      <a:tailEnd type="none" w="med" len="med"/>
                    </a:lnR>
                    <a:lnT w="9525" cap="flat" cmpd="sng" algn="ctr">
                      <a:solidFill>
                        <a:srgbClr val="2B2A35">
                          <a:alpha val="10000"/>
                        </a:srgbClr>
                      </a:solidFill>
                      <a:prstDash val="solid"/>
                      <a:round/>
                      <a:headEnd type="none" w="med" len="med"/>
                      <a:tailEnd type="none" w="med" len="med"/>
                    </a:lnT>
                    <a:lnB w="9525" cap="flat" cmpd="sng" algn="ctr">
                      <a:solidFill>
                        <a:srgbClr val="2B2A35">
                          <a:alpha val="10000"/>
                        </a:srgbClr>
                      </a:solidFill>
                      <a:prstDash val="solid"/>
                      <a:round/>
                      <a:headEnd type="none" w="med" len="med"/>
                      <a:tailEnd type="none" w="med" len="med"/>
                    </a:lnB>
                    <a:solidFill>
                      <a:srgbClr val="0A1D21"/>
                    </a:solidFill>
                  </a:tcPr>
                </a:tc>
                <a:extLst>
                  <a:ext uri="{0D108BD9-81ED-4DB2-BD59-A6C34878D82A}">
                    <a16:rowId xmlns:a16="http://schemas.microsoft.com/office/drawing/2014/main" val="10003"/>
                  </a:ext>
                </a:extLst>
              </a:tr>
              <a:tr h="295156">
                <a:tc>
                  <a:txBody>
                    <a:bodyPr/>
                    <a:lstStyle/>
                    <a:p>
                      <a:pPr algn="l"/>
                      <a:r>
                        <a:rPr lang="en-US" sz="1100" dirty="0">
                          <a:solidFill>
                            <a:srgbClr val="FFAA00"/>
                          </a:solidFill>
                          <a:latin typeface="Object Sans" pitchFamily="34" charset="0"/>
                          <a:ea typeface="Object Sans" pitchFamily="34" charset="-122"/>
                          <a:cs typeface="Object Sans" pitchFamily="34" charset="-120"/>
                        </a:rPr>
                        <a:t>Frydenbø Forward AS - Bergen</a:t>
                      </a:r>
                      <a:endParaRPr lang="en-US" sz="1050" dirty="0">
                        <a:latin typeface="Object Sans" charset="0"/>
                        <a:ea typeface="Object Sans" charset="0"/>
                        <a:cs typeface="Object Sans" charset="0"/>
                      </a:endParaRPr>
                    </a:p>
                  </a:txBody>
                  <a:tcPr marL="66675" marR="66675" marT="66675" marB="66675">
                    <a:lnL w="9525" cap="flat" cmpd="sng" algn="ctr">
                      <a:solidFill>
                        <a:srgbClr val="2B2A35">
                          <a:alpha val="10000"/>
                        </a:srgbClr>
                      </a:solidFill>
                      <a:prstDash val="solid"/>
                      <a:round/>
                      <a:headEnd type="none" w="med" len="med"/>
                      <a:tailEnd type="none" w="med" len="med"/>
                    </a:lnL>
                    <a:lnR w="9525" cap="flat" cmpd="sng" algn="ctr">
                      <a:solidFill>
                        <a:srgbClr val="2B2A35">
                          <a:alpha val="10000"/>
                        </a:srgbClr>
                      </a:solidFill>
                      <a:prstDash val="solid"/>
                      <a:round/>
                      <a:headEnd type="none" w="med" len="med"/>
                      <a:tailEnd type="none" w="med" len="med"/>
                    </a:lnR>
                    <a:lnT w="9525" cap="flat" cmpd="sng" algn="ctr">
                      <a:solidFill>
                        <a:srgbClr val="2B2A35">
                          <a:alpha val="10000"/>
                        </a:srgbClr>
                      </a:solidFill>
                      <a:prstDash val="solid"/>
                      <a:round/>
                      <a:headEnd type="none" w="med" len="med"/>
                      <a:tailEnd type="none" w="med" len="med"/>
                    </a:lnT>
                    <a:lnB w="9525" cap="flat" cmpd="sng" algn="ctr">
                      <a:solidFill>
                        <a:srgbClr val="2B2A35">
                          <a:alpha val="10000"/>
                        </a:srgbClr>
                      </a:solidFill>
                      <a:prstDash val="solid"/>
                      <a:round/>
                      <a:headEnd type="none" w="med" len="med"/>
                      <a:tailEnd type="none" w="med" len="med"/>
                    </a:lnB>
                    <a:solidFill>
                      <a:srgbClr val="0A1D21"/>
                    </a:solidFill>
                  </a:tcPr>
                </a:tc>
                <a:tc>
                  <a:txBody>
                    <a:bodyPr/>
                    <a:lstStyle/>
                    <a:p>
                      <a:pPr algn="r"/>
                      <a:r>
                        <a:rPr lang="en-US" sz="1100" dirty="0">
                          <a:solidFill>
                            <a:srgbClr val="FFAA00"/>
                          </a:solidFill>
                          <a:latin typeface="Object Sans" pitchFamily="34" charset="0"/>
                          <a:ea typeface="Object Sans" pitchFamily="34" charset="-122"/>
                          <a:cs typeface="Object Sans" pitchFamily="34" charset="-120"/>
                        </a:rPr>
                        <a:t>83.8</a:t>
                      </a:r>
                      <a:endParaRPr lang="en-US" sz="1050" dirty="0">
                        <a:latin typeface="Object Sans" charset="0"/>
                        <a:ea typeface="Object Sans" charset="0"/>
                        <a:cs typeface="Object Sans" charset="0"/>
                      </a:endParaRPr>
                    </a:p>
                  </a:txBody>
                  <a:tcPr marL="66675" marR="66675" marT="66675" marB="66675">
                    <a:lnL w="9525" cap="flat" cmpd="sng" algn="ctr">
                      <a:solidFill>
                        <a:srgbClr val="2B2A35">
                          <a:alpha val="10000"/>
                        </a:srgbClr>
                      </a:solidFill>
                      <a:prstDash val="solid"/>
                      <a:round/>
                      <a:headEnd type="none" w="med" len="med"/>
                      <a:tailEnd type="none" w="med" len="med"/>
                    </a:lnL>
                    <a:lnR w="9525" cap="flat" cmpd="sng" algn="ctr">
                      <a:solidFill>
                        <a:srgbClr val="2B2A35">
                          <a:alpha val="10000"/>
                        </a:srgbClr>
                      </a:solidFill>
                      <a:prstDash val="solid"/>
                      <a:round/>
                      <a:headEnd type="none" w="med" len="med"/>
                      <a:tailEnd type="none" w="med" len="med"/>
                    </a:lnR>
                    <a:lnT w="9525" cap="flat" cmpd="sng" algn="ctr">
                      <a:solidFill>
                        <a:srgbClr val="2B2A35">
                          <a:alpha val="10000"/>
                        </a:srgbClr>
                      </a:solidFill>
                      <a:prstDash val="solid"/>
                      <a:round/>
                      <a:headEnd type="none" w="med" len="med"/>
                      <a:tailEnd type="none" w="med" len="med"/>
                    </a:lnT>
                    <a:lnB w="9525" cap="flat" cmpd="sng" algn="ctr">
                      <a:solidFill>
                        <a:srgbClr val="2B2A35">
                          <a:alpha val="10000"/>
                        </a:srgbClr>
                      </a:solidFill>
                      <a:prstDash val="solid"/>
                      <a:round/>
                      <a:headEnd type="none" w="med" len="med"/>
                      <a:tailEnd type="none" w="med" len="med"/>
                    </a:lnB>
                    <a:solidFill>
                      <a:srgbClr val="0A1D21"/>
                    </a:solidFill>
                  </a:tcPr>
                </a:tc>
                <a:tc>
                  <a:txBody>
                    <a:bodyPr/>
                    <a:lstStyle/>
                    <a:p>
                      <a:pPr algn="r"/>
                      <a:r>
                        <a:rPr lang="en-US" sz="1100" dirty="0">
                          <a:solidFill>
                            <a:srgbClr val="FFAA00"/>
                          </a:solidFill>
                          <a:latin typeface="Object Sans" pitchFamily="34" charset="0"/>
                          <a:ea typeface="Object Sans" pitchFamily="34" charset="-122"/>
                          <a:cs typeface="Object Sans" pitchFamily="34" charset="-120"/>
                        </a:rPr>
                        <a:t>104.5</a:t>
                      </a:r>
                      <a:endParaRPr lang="en-US" sz="1050" dirty="0">
                        <a:latin typeface="Object Sans" charset="0"/>
                        <a:ea typeface="Object Sans" charset="0"/>
                        <a:cs typeface="Object Sans" charset="0"/>
                      </a:endParaRPr>
                    </a:p>
                  </a:txBody>
                  <a:tcPr marL="66675" marR="66675" marT="66675" marB="66675">
                    <a:lnL w="9525" cap="flat" cmpd="sng" algn="ctr">
                      <a:solidFill>
                        <a:srgbClr val="2B2A35">
                          <a:alpha val="10000"/>
                        </a:srgbClr>
                      </a:solidFill>
                      <a:prstDash val="solid"/>
                      <a:round/>
                      <a:headEnd type="none" w="med" len="med"/>
                      <a:tailEnd type="none" w="med" len="med"/>
                    </a:lnL>
                    <a:lnR w="9525" cap="flat" cmpd="sng" algn="ctr">
                      <a:solidFill>
                        <a:srgbClr val="2B2A35">
                          <a:alpha val="10000"/>
                        </a:srgbClr>
                      </a:solidFill>
                      <a:prstDash val="solid"/>
                      <a:round/>
                      <a:headEnd type="none" w="med" len="med"/>
                      <a:tailEnd type="none" w="med" len="med"/>
                    </a:lnR>
                    <a:lnT w="9525" cap="flat" cmpd="sng" algn="ctr">
                      <a:solidFill>
                        <a:srgbClr val="2B2A35">
                          <a:alpha val="10000"/>
                        </a:srgbClr>
                      </a:solidFill>
                      <a:prstDash val="solid"/>
                      <a:round/>
                      <a:headEnd type="none" w="med" len="med"/>
                      <a:tailEnd type="none" w="med" len="med"/>
                    </a:lnT>
                    <a:lnB w="9525" cap="flat" cmpd="sng" algn="ctr">
                      <a:solidFill>
                        <a:srgbClr val="2B2A35">
                          <a:alpha val="10000"/>
                        </a:srgbClr>
                      </a:solidFill>
                      <a:prstDash val="solid"/>
                      <a:round/>
                      <a:headEnd type="none" w="med" len="med"/>
                      <a:tailEnd type="none" w="med" len="med"/>
                    </a:lnB>
                    <a:solidFill>
                      <a:srgbClr val="0A1D21"/>
                    </a:solidFill>
                  </a:tcPr>
                </a:tc>
                <a:tc>
                  <a:txBody>
                    <a:bodyPr/>
                    <a:lstStyle/>
                    <a:p>
                      <a:pPr algn="r"/>
                      <a:r>
                        <a:rPr lang="en-US" sz="1100" dirty="0">
                          <a:solidFill>
                            <a:srgbClr val="FFAA00"/>
                          </a:solidFill>
                          <a:latin typeface="Object Sans" pitchFamily="34" charset="0"/>
                          <a:ea typeface="Object Sans" pitchFamily="34" charset="-122"/>
                          <a:cs typeface="Object Sans" pitchFamily="34" charset="-120"/>
                        </a:rPr>
                        <a:t>117.9</a:t>
                      </a:r>
                      <a:endParaRPr lang="en-US" sz="1050" dirty="0">
                        <a:latin typeface="Object Sans" charset="0"/>
                        <a:ea typeface="Object Sans" charset="0"/>
                        <a:cs typeface="Object Sans" charset="0"/>
                      </a:endParaRPr>
                    </a:p>
                  </a:txBody>
                  <a:tcPr marL="66675" marR="66675" marT="66675" marB="66675">
                    <a:lnL w="9525" cap="flat" cmpd="sng" algn="ctr">
                      <a:solidFill>
                        <a:srgbClr val="2B2A35">
                          <a:alpha val="10000"/>
                        </a:srgbClr>
                      </a:solidFill>
                      <a:prstDash val="solid"/>
                      <a:round/>
                      <a:headEnd type="none" w="med" len="med"/>
                      <a:tailEnd type="none" w="med" len="med"/>
                    </a:lnL>
                    <a:lnR w="9525" cap="flat" cmpd="sng" algn="ctr">
                      <a:solidFill>
                        <a:srgbClr val="2B2A35">
                          <a:alpha val="10000"/>
                        </a:srgbClr>
                      </a:solidFill>
                      <a:prstDash val="solid"/>
                      <a:round/>
                      <a:headEnd type="none" w="med" len="med"/>
                      <a:tailEnd type="none" w="med" len="med"/>
                    </a:lnR>
                    <a:lnT w="9525" cap="flat" cmpd="sng" algn="ctr">
                      <a:solidFill>
                        <a:srgbClr val="2B2A35">
                          <a:alpha val="10000"/>
                        </a:srgbClr>
                      </a:solidFill>
                      <a:prstDash val="solid"/>
                      <a:round/>
                      <a:headEnd type="none" w="med" len="med"/>
                      <a:tailEnd type="none" w="med" len="med"/>
                    </a:lnT>
                    <a:lnB w="9525" cap="flat" cmpd="sng" algn="ctr">
                      <a:solidFill>
                        <a:srgbClr val="2B2A35">
                          <a:alpha val="10000"/>
                        </a:srgbClr>
                      </a:solidFill>
                      <a:prstDash val="solid"/>
                      <a:round/>
                      <a:headEnd type="none" w="med" len="med"/>
                      <a:tailEnd type="none" w="med" len="med"/>
                    </a:lnB>
                    <a:solidFill>
                      <a:srgbClr val="0A1D21"/>
                    </a:solidFill>
                  </a:tcPr>
                </a:tc>
                <a:tc>
                  <a:txBody>
                    <a:bodyPr/>
                    <a:lstStyle/>
                    <a:p>
                      <a:pPr algn="r"/>
                      <a:r>
                        <a:rPr lang="en-US" sz="1100" dirty="0">
                          <a:solidFill>
                            <a:srgbClr val="FFAA00"/>
                          </a:solidFill>
                          <a:latin typeface="Object Sans" pitchFamily="34" charset="0"/>
                          <a:ea typeface="Object Sans" pitchFamily="34" charset="-122"/>
                          <a:cs typeface="Object Sans" pitchFamily="34" charset="-120"/>
                        </a:rPr>
                        <a:t>132.8</a:t>
                      </a:r>
                      <a:endParaRPr lang="en-US" sz="1050" dirty="0">
                        <a:latin typeface="Object Sans" charset="0"/>
                        <a:ea typeface="Object Sans" charset="0"/>
                        <a:cs typeface="Object Sans" charset="0"/>
                      </a:endParaRPr>
                    </a:p>
                  </a:txBody>
                  <a:tcPr marL="66675" marR="66675" marT="66675" marB="66675">
                    <a:lnL w="9525" cap="flat" cmpd="sng" algn="ctr">
                      <a:solidFill>
                        <a:srgbClr val="2B2A35">
                          <a:alpha val="10000"/>
                        </a:srgbClr>
                      </a:solidFill>
                      <a:prstDash val="solid"/>
                      <a:round/>
                      <a:headEnd type="none" w="med" len="med"/>
                      <a:tailEnd type="none" w="med" len="med"/>
                    </a:lnL>
                    <a:lnR w="9525" cap="flat" cmpd="sng" algn="ctr">
                      <a:solidFill>
                        <a:srgbClr val="2B2A35">
                          <a:alpha val="10000"/>
                        </a:srgbClr>
                      </a:solidFill>
                      <a:prstDash val="solid"/>
                      <a:round/>
                      <a:headEnd type="none" w="med" len="med"/>
                      <a:tailEnd type="none" w="med" len="med"/>
                    </a:lnR>
                    <a:lnT w="9525" cap="flat" cmpd="sng" algn="ctr">
                      <a:solidFill>
                        <a:srgbClr val="2B2A35">
                          <a:alpha val="10000"/>
                        </a:srgbClr>
                      </a:solidFill>
                      <a:prstDash val="solid"/>
                      <a:round/>
                      <a:headEnd type="none" w="med" len="med"/>
                      <a:tailEnd type="none" w="med" len="med"/>
                    </a:lnT>
                    <a:lnB w="9525" cap="flat" cmpd="sng" algn="ctr">
                      <a:solidFill>
                        <a:srgbClr val="2B2A35">
                          <a:alpha val="10000"/>
                        </a:srgbClr>
                      </a:solidFill>
                      <a:prstDash val="solid"/>
                      <a:round/>
                      <a:headEnd type="none" w="med" len="med"/>
                      <a:tailEnd type="none" w="med" len="med"/>
                    </a:lnB>
                    <a:solidFill>
                      <a:srgbClr val="0A1D21"/>
                    </a:solidFill>
                  </a:tcPr>
                </a:tc>
                <a:tc>
                  <a:txBody>
                    <a:bodyPr/>
                    <a:lstStyle/>
                    <a:p>
                      <a:pPr algn="r"/>
                      <a:r>
                        <a:rPr lang="en-US" sz="1100" kern="1200" dirty="0">
                          <a:solidFill>
                            <a:srgbClr val="FFAA00"/>
                          </a:solidFill>
                          <a:latin typeface="Object Sans" pitchFamily="34" charset="0"/>
                          <a:ea typeface="Object Sans" pitchFamily="34" charset="-122"/>
                          <a:cs typeface="Object Sans" charset="0"/>
                        </a:rPr>
                        <a:t>195.2</a:t>
                      </a:r>
                    </a:p>
                  </a:txBody>
                  <a:tcPr marL="66675" marR="66675" marT="66675" marB="66675">
                    <a:lnL w="9525" cap="flat" cmpd="sng" algn="ctr">
                      <a:solidFill>
                        <a:srgbClr val="2B2A35">
                          <a:alpha val="10000"/>
                        </a:srgbClr>
                      </a:solidFill>
                      <a:prstDash val="solid"/>
                      <a:round/>
                      <a:headEnd type="none" w="med" len="med"/>
                      <a:tailEnd type="none" w="med" len="med"/>
                    </a:lnL>
                    <a:lnR w="9525" cap="flat" cmpd="sng" algn="ctr">
                      <a:solidFill>
                        <a:srgbClr val="2B2A35">
                          <a:alpha val="10000"/>
                        </a:srgbClr>
                      </a:solidFill>
                      <a:prstDash val="solid"/>
                      <a:round/>
                      <a:headEnd type="none" w="med" len="med"/>
                      <a:tailEnd type="none" w="med" len="med"/>
                    </a:lnR>
                    <a:lnT w="9525" cap="flat" cmpd="sng" algn="ctr">
                      <a:solidFill>
                        <a:srgbClr val="2B2A35">
                          <a:alpha val="10000"/>
                        </a:srgbClr>
                      </a:solidFill>
                      <a:prstDash val="solid"/>
                      <a:round/>
                      <a:headEnd type="none" w="med" len="med"/>
                      <a:tailEnd type="none" w="med" len="med"/>
                    </a:lnT>
                    <a:lnB w="9525" cap="flat" cmpd="sng" algn="ctr">
                      <a:solidFill>
                        <a:srgbClr val="2B2A35">
                          <a:alpha val="10000"/>
                        </a:srgbClr>
                      </a:solidFill>
                      <a:prstDash val="solid"/>
                      <a:round/>
                      <a:headEnd type="none" w="med" len="med"/>
                      <a:tailEnd type="none" w="med" len="med"/>
                    </a:lnB>
                    <a:solidFill>
                      <a:srgbClr val="0A1D21"/>
                    </a:solidFill>
                  </a:tcPr>
                </a:tc>
                <a:extLst>
                  <a:ext uri="{0D108BD9-81ED-4DB2-BD59-A6C34878D82A}">
                    <a16:rowId xmlns:a16="http://schemas.microsoft.com/office/drawing/2014/main" val="10004"/>
                  </a:ext>
                </a:extLst>
              </a:tr>
              <a:tr h="305633">
                <a:tc>
                  <a:txBody>
                    <a:bodyPr/>
                    <a:lstStyle/>
                    <a:p>
                      <a:pPr algn="l"/>
                      <a:r>
                        <a:rPr lang="en-US" sz="1100" dirty="0">
                          <a:solidFill>
                            <a:srgbClr val="FFAA00"/>
                          </a:solidFill>
                          <a:latin typeface="Object Sans" pitchFamily="34" charset="0"/>
                          <a:ea typeface="Object Sans" pitchFamily="34" charset="-122"/>
                          <a:cs typeface="Object Sans" pitchFamily="34" charset="-120"/>
                        </a:rPr>
                        <a:t>Frydenbø Forward AS - Oslo</a:t>
                      </a:r>
                      <a:endParaRPr lang="en-US" sz="1050" dirty="0">
                        <a:latin typeface="Object Sans" charset="0"/>
                        <a:ea typeface="Object Sans" charset="0"/>
                        <a:cs typeface="Object Sans" charset="0"/>
                      </a:endParaRPr>
                    </a:p>
                  </a:txBody>
                  <a:tcPr marL="66675" marR="66675" marT="66675" marB="66675">
                    <a:lnL w="9525" cap="flat" cmpd="sng" algn="ctr">
                      <a:solidFill>
                        <a:srgbClr val="2B2A35">
                          <a:alpha val="10000"/>
                        </a:srgbClr>
                      </a:solidFill>
                      <a:prstDash val="solid"/>
                      <a:round/>
                      <a:headEnd type="none" w="med" len="med"/>
                      <a:tailEnd type="none" w="med" len="med"/>
                    </a:lnL>
                    <a:lnR w="9525" cap="flat" cmpd="sng" algn="ctr">
                      <a:solidFill>
                        <a:srgbClr val="2B2A35">
                          <a:alpha val="10000"/>
                        </a:srgbClr>
                      </a:solidFill>
                      <a:prstDash val="solid"/>
                      <a:round/>
                      <a:headEnd type="none" w="med" len="med"/>
                      <a:tailEnd type="none" w="med" len="med"/>
                    </a:lnR>
                    <a:lnT w="9525" cap="flat" cmpd="sng" algn="ctr">
                      <a:solidFill>
                        <a:srgbClr val="2B2A35">
                          <a:alpha val="10000"/>
                        </a:srgbClr>
                      </a:solidFill>
                      <a:prstDash val="solid"/>
                      <a:round/>
                      <a:headEnd type="none" w="med" len="med"/>
                      <a:tailEnd type="none" w="med" len="med"/>
                    </a:lnT>
                    <a:lnB w="9525" cap="flat" cmpd="sng" algn="ctr">
                      <a:solidFill>
                        <a:srgbClr val="2B2A35">
                          <a:alpha val="10000"/>
                        </a:srgbClr>
                      </a:solidFill>
                      <a:prstDash val="solid"/>
                      <a:round/>
                      <a:headEnd type="none" w="med" len="med"/>
                      <a:tailEnd type="none" w="med" len="med"/>
                    </a:lnB>
                    <a:solidFill>
                      <a:srgbClr val="0A1D21"/>
                    </a:solidFill>
                  </a:tcPr>
                </a:tc>
                <a:tc>
                  <a:txBody>
                    <a:bodyPr/>
                    <a:lstStyle/>
                    <a:p>
                      <a:pPr algn="r"/>
                      <a:r>
                        <a:rPr lang="en-US" sz="1100" dirty="0">
                          <a:solidFill>
                            <a:srgbClr val="FFAA00"/>
                          </a:solidFill>
                          <a:latin typeface="Object Sans" pitchFamily="34" charset="0"/>
                          <a:ea typeface="Object Sans" pitchFamily="34" charset="-122"/>
                          <a:cs typeface="Object Sans" pitchFamily="34" charset="-120"/>
                        </a:rPr>
                        <a:t>28.1</a:t>
                      </a:r>
                      <a:endParaRPr lang="en-US" sz="1050" dirty="0">
                        <a:latin typeface="Object Sans" charset="0"/>
                        <a:ea typeface="Object Sans" charset="0"/>
                        <a:cs typeface="Object Sans" charset="0"/>
                      </a:endParaRPr>
                    </a:p>
                  </a:txBody>
                  <a:tcPr marL="66675" marR="66675" marT="66675" marB="66675">
                    <a:lnL w="9525" cap="flat" cmpd="sng" algn="ctr">
                      <a:solidFill>
                        <a:srgbClr val="2B2A35">
                          <a:alpha val="10000"/>
                        </a:srgbClr>
                      </a:solidFill>
                      <a:prstDash val="solid"/>
                      <a:round/>
                      <a:headEnd type="none" w="med" len="med"/>
                      <a:tailEnd type="none" w="med" len="med"/>
                    </a:lnL>
                    <a:lnR w="9525" cap="flat" cmpd="sng" algn="ctr">
                      <a:solidFill>
                        <a:srgbClr val="2B2A35">
                          <a:alpha val="10000"/>
                        </a:srgbClr>
                      </a:solidFill>
                      <a:prstDash val="solid"/>
                      <a:round/>
                      <a:headEnd type="none" w="med" len="med"/>
                      <a:tailEnd type="none" w="med" len="med"/>
                    </a:lnR>
                    <a:lnT w="9525" cap="flat" cmpd="sng" algn="ctr">
                      <a:solidFill>
                        <a:srgbClr val="2B2A35">
                          <a:alpha val="10000"/>
                        </a:srgbClr>
                      </a:solidFill>
                      <a:prstDash val="solid"/>
                      <a:round/>
                      <a:headEnd type="none" w="med" len="med"/>
                      <a:tailEnd type="none" w="med" len="med"/>
                    </a:lnT>
                    <a:lnB w="9525" cap="flat" cmpd="sng" algn="ctr">
                      <a:solidFill>
                        <a:srgbClr val="2B2A35">
                          <a:alpha val="10000"/>
                        </a:srgbClr>
                      </a:solidFill>
                      <a:prstDash val="solid"/>
                      <a:round/>
                      <a:headEnd type="none" w="med" len="med"/>
                      <a:tailEnd type="none" w="med" len="med"/>
                    </a:lnB>
                    <a:solidFill>
                      <a:srgbClr val="0A1D21"/>
                    </a:solidFill>
                  </a:tcPr>
                </a:tc>
                <a:tc>
                  <a:txBody>
                    <a:bodyPr/>
                    <a:lstStyle/>
                    <a:p>
                      <a:pPr algn="r"/>
                      <a:r>
                        <a:rPr lang="en-US" sz="1100" dirty="0">
                          <a:solidFill>
                            <a:srgbClr val="FFAA00"/>
                          </a:solidFill>
                          <a:latin typeface="Object Sans" pitchFamily="34" charset="0"/>
                          <a:ea typeface="Object Sans" pitchFamily="34" charset="-122"/>
                          <a:cs typeface="Object Sans" pitchFamily="34" charset="-120"/>
                        </a:rPr>
                        <a:t>42.6</a:t>
                      </a:r>
                      <a:endParaRPr lang="en-US" sz="1050" dirty="0">
                        <a:latin typeface="Object Sans" charset="0"/>
                        <a:ea typeface="Object Sans" charset="0"/>
                        <a:cs typeface="Object Sans" charset="0"/>
                      </a:endParaRPr>
                    </a:p>
                  </a:txBody>
                  <a:tcPr marL="66675" marR="66675" marT="66675" marB="66675">
                    <a:lnL w="9525" cap="flat" cmpd="sng" algn="ctr">
                      <a:solidFill>
                        <a:srgbClr val="2B2A35">
                          <a:alpha val="10000"/>
                        </a:srgbClr>
                      </a:solidFill>
                      <a:prstDash val="solid"/>
                      <a:round/>
                      <a:headEnd type="none" w="med" len="med"/>
                      <a:tailEnd type="none" w="med" len="med"/>
                    </a:lnL>
                    <a:lnR w="9525" cap="flat" cmpd="sng" algn="ctr">
                      <a:solidFill>
                        <a:srgbClr val="2B2A35">
                          <a:alpha val="10000"/>
                        </a:srgbClr>
                      </a:solidFill>
                      <a:prstDash val="solid"/>
                      <a:round/>
                      <a:headEnd type="none" w="med" len="med"/>
                      <a:tailEnd type="none" w="med" len="med"/>
                    </a:lnR>
                    <a:lnT w="9525" cap="flat" cmpd="sng" algn="ctr">
                      <a:solidFill>
                        <a:srgbClr val="2B2A35">
                          <a:alpha val="10000"/>
                        </a:srgbClr>
                      </a:solidFill>
                      <a:prstDash val="solid"/>
                      <a:round/>
                      <a:headEnd type="none" w="med" len="med"/>
                      <a:tailEnd type="none" w="med" len="med"/>
                    </a:lnT>
                    <a:lnB w="9525" cap="flat" cmpd="sng" algn="ctr">
                      <a:solidFill>
                        <a:srgbClr val="2B2A35">
                          <a:alpha val="10000"/>
                        </a:srgbClr>
                      </a:solidFill>
                      <a:prstDash val="solid"/>
                      <a:round/>
                      <a:headEnd type="none" w="med" len="med"/>
                      <a:tailEnd type="none" w="med" len="med"/>
                    </a:lnB>
                    <a:solidFill>
                      <a:srgbClr val="0A1D21"/>
                    </a:solidFill>
                  </a:tcPr>
                </a:tc>
                <a:tc>
                  <a:txBody>
                    <a:bodyPr/>
                    <a:lstStyle/>
                    <a:p>
                      <a:pPr algn="r"/>
                      <a:r>
                        <a:rPr lang="en-US" sz="1100" dirty="0">
                          <a:solidFill>
                            <a:srgbClr val="FFAA00"/>
                          </a:solidFill>
                          <a:latin typeface="Object Sans" pitchFamily="34" charset="0"/>
                          <a:ea typeface="Object Sans" pitchFamily="34" charset="-122"/>
                          <a:cs typeface="Object Sans" pitchFamily="34" charset="-120"/>
                        </a:rPr>
                        <a:t>44.7</a:t>
                      </a:r>
                      <a:endParaRPr lang="en-US" sz="1050" dirty="0">
                        <a:latin typeface="Object Sans" charset="0"/>
                        <a:ea typeface="Object Sans" charset="0"/>
                        <a:cs typeface="Object Sans" charset="0"/>
                      </a:endParaRPr>
                    </a:p>
                  </a:txBody>
                  <a:tcPr marL="66675" marR="66675" marT="66675" marB="66675">
                    <a:lnL w="9525" cap="flat" cmpd="sng" algn="ctr">
                      <a:solidFill>
                        <a:srgbClr val="2B2A35">
                          <a:alpha val="10000"/>
                        </a:srgbClr>
                      </a:solidFill>
                      <a:prstDash val="solid"/>
                      <a:round/>
                      <a:headEnd type="none" w="med" len="med"/>
                      <a:tailEnd type="none" w="med" len="med"/>
                    </a:lnL>
                    <a:lnR w="9525" cap="flat" cmpd="sng" algn="ctr">
                      <a:solidFill>
                        <a:srgbClr val="2B2A35">
                          <a:alpha val="10000"/>
                        </a:srgbClr>
                      </a:solidFill>
                      <a:prstDash val="solid"/>
                      <a:round/>
                      <a:headEnd type="none" w="med" len="med"/>
                      <a:tailEnd type="none" w="med" len="med"/>
                    </a:lnR>
                    <a:lnT w="9525" cap="flat" cmpd="sng" algn="ctr">
                      <a:solidFill>
                        <a:srgbClr val="2B2A35">
                          <a:alpha val="10000"/>
                        </a:srgbClr>
                      </a:solidFill>
                      <a:prstDash val="solid"/>
                      <a:round/>
                      <a:headEnd type="none" w="med" len="med"/>
                      <a:tailEnd type="none" w="med" len="med"/>
                    </a:lnT>
                    <a:lnB w="9525" cap="flat" cmpd="sng" algn="ctr">
                      <a:solidFill>
                        <a:srgbClr val="2B2A35">
                          <a:alpha val="10000"/>
                        </a:srgbClr>
                      </a:solidFill>
                      <a:prstDash val="solid"/>
                      <a:round/>
                      <a:headEnd type="none" w="med" len="med"/>
                      <a:tailEnd type="none" w="med" len="med"/>
                    </a:lnB>
                    <a:solidFill>
                      <a:srgbClr val="0A1D21"/>
                    </a:solidFill>
                  </a:tcPr>
                </a:tc>
                <a:tc>
                  <a:txBody>
                    <a:bodyPr/>
                    <a:lstStyle/>
                    <a:p>
                      <a:pPr algn="r"/>
                      <a:r>
                        <a:rPr lang="en-US" sz="1100" dirty="0">
                          <a:solidFill>
                            <a:srgbClr val="FFAA00"/>
                          </a:solidFill>
                          <a:latin typeface="Object Sans" pitchFamily="34" charset="0"/>
                          <a:ea typeface="Object Sans" pitchFamily="34" charset="-122"/>
                          <a:cs typeface="Object Sans" pitchFamily="34" charset="-120"/>
                        </a:rPr>
                        <a:t>63.2</a:t>
                      </a:r>
                      <a:endParaRPr lang="en-US" sz="1050" dirty="0">
                        <a:latin typeface="Object Sans" charset="0"/>
                        <a:ea typeface="Object Sans" charset="0"/>
                        <a:cs typeface="Object Sans" charset="0"/>
                      </a:endParaRPr>
                    </a:p>
                  </a:txBody>
                  <a:tcPr marL="66675" marR="66675" marT="66675" marB="66675">
                    <a:lnL w="9525" cap="flat" cmpd="sng" algn="ctr">
                      <a:solidFill>
                        <a:srgbClr val="2B2A35">
                          <a:alpha val="10000"/>
                        </a:srgbClr>
                      </a:solidFill>
                      <a:prstDash val="solid"/>
                      <a:round/>
                      <a:headEnd type="none" w="med" len="med"/>
                      <a:tailEnd type="none" w="med" len="med"/>
                    </a:lnL>
                    <a:lnR w="9525" cap="flat" cmpd="sng" algn="ctr">
                      <a:solidFill>
                        <a:srgbClr val="2B2A35">
                          <a:alpha val="10000"/>
                        </a:srgbClr>
                      </a:solidFill>
                      <a:prstDash val="solid"/>
                      <a:round/>
                      <a:headEnd type="none" w="med" len="med"/>
                      <a:tailEnd type="none" w="med" len="med"/>
                    </a:lnR>
                    <a:lnT w="9525" cap="flat" cmpd="sng" algn="ctr">
                      <a:solidFill>
                        <a:srgbClr val="2B2A35">
                          <a:alpha val="10000"/>
                        </a:srgbClr>
                      </a:solidFill>
                      <a:prstDash val="solid"/>
                      <a:round/>
                      <a:headEnd type="none" w="med" len="med"/>
                      <a:tailEnd type="none" w="med" len="med"/>
                    </a:lnT>
                    <a:lnB w="9525" cap="flat" cmpd="sng" algn="ctr">
                      <a:solidFill>
                        <a:srgbClr val="2B2A35">
                          <a:alpha val="10000"/>
                        </a:srgbClr>
                      </a:solidFill>
                      <a:prstDash val="solid"/>
                      <a:round/>
                      <a:headEnd type="none" w="med" len="med"/>
                      <a:tailEnd type="none" w="med" len="med"/>
                    </a:lnB>
                    <a:solidFill>
                      <a:srgbClr val="0A1D21"/>
                    </a:solidFill>
                  </a:tcPr>
                </a:tc>
                <a:tc>
                  <a:txBody>
                    <a:bodyPr/>
                    <a:lstStyle/>
                    <a:p>
                      <a:pPr algn="r"/>
                      <a:r>
                        <a:rPr lang="en-US" sz="1100" kern="1200" dirty="0">
                          <a:solidFill>
                            <a:srgbClr val="FFAA00"/>
                          </a:solidFill>
                          <a:latin typeface="Object Sans" pitchFamily="34" charset="0"/>
                          <a:ea typeface="Object Sans" pitchFamily="34" charset="-122"/>
                          <a:cs typeface="Object Sans" charset="0"/>
                        </a:rPr>
                        <a:t>46.1</a:t>
                      </a:r>
                    </a:p>
                  </a:txBody>
                  <a:tcPr marL="66675" marR="66675" marT="66675" marB="66675">
                    <a:lnL w="9525" cap="flat" cmpd="sng" algn="ctr">
                      <a:solidFill>
                        <a:srgbClr val="2B2A35">
                          <a:alpha val="10000"/>
                        </a:srgbClr>
                      </a:solidFill>
                      <a:prstDash val="solid"/>
                      <a:round/>
                      <a:headEnd type="none" w="med" len="med"/>
                      <a:tailEnd type="none" w="med" len="med"/>
                    </a:lnL>
                    <a:lnR w="9525" cap="flat" cmpd="sng" algn="ctr">
                      <a:solidFill>
                        <a:srgbClr val="2B2A35">
                          <a:alpha val="10000"/>
                        </a:srgbClr>
                      </a:solidFill>
                      <a:prstDash val="solid"/>
                      <a:round/>
                      <a:headEnd type="none" w="med" len="med"/>
                      <a:tailEnd type="none" w="med" len="med"/>
                    </a:lnR>
                    <a:lnT w="9525" cap="flat" cmpd="sng" algn="ctr">
                      <a:solidFill>
                        <a:srgbClr val="2B2A35">
                          <a:alpha val="10000"/>
                        </a:srgbClr>
                      </a:solidFill>
                      <a:prstDash val="solid"/>
                      <a:round/>
                      <a:headEnd type="none" w="med" len="med"/>
                      <a:tailEnd type="none" w="med" len="med"/>
                    </a:lnT>
                    <a:lnB w="9525" cap="flat" cmpd="sng" algn="ctr">
                      <a:solidFill>
                        <a:srgbClr val="2B2A35">
                          <a:alpha val="10000"/>
                        </a:srgbClr>
                      </a:solidFill>
                      <a:prstDash val="solid"/>
                      <a:round/>
                      <a:headEnd type="none" w="med" len="med"/>
                      <a:tailEnd type="none" w="med" len="med"/>
                    </a:lnB>
                    <a:solidFill>
                      <a:srgbClr val="0A1D21"/>
                    </a:solidFill>
                  </a:tcPr>
                </a:tc>
                <a:extLst>
                  <a:ext uri="{0D108BD9-81ED-4DB2-BD59-A6C34878D82A}">
                    <a16:rowId xmlns:a16="http://schemas.microsoft.com/office/drawing/2014/main" val="10005"/>
                  </a:ext>
                </a:extLst>
              </a:tr>
              <a:tr h="295156">
                <a:tc>
                  <a:txBody>
                    <a:bodyPr/>
                    <a:lstStyle/>
                    <a:p>
                      <a:pPr algn="l"/>
                      <a:r>
                        <a:rPr lang="en-US" sz="1100" dirty="0">
                          <a:solidFill>
                            <a:srgbClr val="FFAA00"/>
                          </a:solidFill>
                          <a:latin typeface="Object Sans" pitchFamily="34" charset="0"/>
                          <a:ea typeface="Object Sans" pitchFamily="34" charset="-122"/>
                          <a:cs typeface="Object Sans" pitchFamily="34" charset="-120"/>
                        </a:rPr>
                        <a:t>Frydenbø Yards Blokken AS</a:t>
                      </a:r>
                      <a:endParaRPr lang="en-US" sz="1050" dirty="0">
                        <a:latin typeface="Object Sans" charset="0"/>
                        <a:ea typeface="Object Sans" charset="0"/>
                        <a:cs typeface="Object Sans" charset="0"/>
                      </a:endParaRPr>
                    </a:p>
                  </a:txBody>
                  <a:tcPr marL="66675" marR="66675" marT="66675" marB="66675">
                    <a:lnL w="9525" cap="flat" cmpd="sng" algn="ctr">
                      <a:solidFill>
                        <a:srgbClr val="2B2A35">
                          <a:alpha val="10000"/>
                        </a:srgbClr>
                      </a:solidFill>
                      <a:prstDash val="solid"/>
                      <a:round/>
                      <a:headEnd type="none" w="med" len="med"/>
                      <a:tailEnd type="none" w="med" len="med"/>
                    </a:lnL>
                    <a:lnR w="9525" cap="flat" cmpd="sng" algn="ctr">
                      <a:solidFill>
                        <a:srgbClr val="2B2A35">
                          <a:alpha val="10000"/>
                        </a:srgbClr>
                      </a:solidFill>
                      <a:prstDash val="solid"/>
                      <a:round/>
                      <a:headEnd type="none" w="med" len="med"/>
                      <a:tailEnd type="none" w="med" len="med"/>
                    </a:lnR>
                    <a:lnT w="9525" cap="flat" cmpd="sng" algn="ctr">
                      <a:solidFill>
                        <a:srgbClr val="2B2A35">
                          <a:alpha val="10000"/>
                        </a:srgbClr>
                      </a:solidFill>
                      <a:prstDash val="solid"/>
                      <a:round/>
                      <a:headEnd type="none" w="med" len="med"/>
                      <a:tailEnd type="none" w="med" len="med"/>
                    </a:lnT>
                    <a:lnB w="9525" cap="flat" cmpd="sng" algn="ctr">
                      <a:solidFill>
                        <a:srgbClr val="2B2A35">
                          <a:alpha val="10000"/>
                        </a:srgbClr>
                      </a:solidFill>
                      <a:prstDash val="solid"/>
                      <a:round/>
                      <a:headEnd type="none" w="med" len="med"/>
                      <a:tailEnd type="none" w="med" len="med"/>
                    </a:lnB>
                    <a:solidFill>
                      <a:srgbClr val="0A1D21"/>
                    </a:solidFill>
                  </a:tcPr>
                </a:tc>
                <a:tc>
                  <a:txBody>
                    <a:bodyPr/>
                    <a:lstStyle/>
                    <a:p>
                      <a:pPr algn="r"/>
                      <a:r>
                        <a:rPr lang="en-US" sz="1100" dirty="0">
                          <a:solidFill>
                            <a:srgbClr val="FFAA00"/>
                          </a:solidFill>
                          <a:latin typeface="Object Sans" pitchFamily="34" charset="0"/>
                          <a:ea typeface="Object Sans" pitchFamily="34" charset="-122"/>
                          <a:cs typeface="Object Sans" pitchFamily="34" charset="-120"/>
                        </a:rPr>
                        <a:t>74.2</a:t>
                      </a:r>
                      <a:endParaRPr lang="en-US" sz="1050" dirty="0">
                        <a:latin typeface="Object Sans" charset="0"/>
                        <a:ea typeface="Object Sans" charset="0"/>
                        <a:cs typeface="Object Sans" charset="0"/>
                      </a:endParaRPr>
                    </a:p>
                  </a:txBody>
                  <a:tcPr marL="66675" marR="66675" marT="66675" marB="66675">
                    <a:lnL w="9525" cap="flat" cmpd="sng" algn="ctr">
                      <a:solidFill>
                        <a:srgbClr val="2B2A35">
                          <a:alpha val="10000"/>
                        </a:srgbClr>
                      </a:solidFill>
                      <a:prstDash val="solid"/>
                      <a:round/>
                      <a:headEnd type="none" w="med" len="med"/>
                      <a:tailEnd type="none" w="med" len="med"/>
                    </a:lnL>
                    <a:lnR w="9525" cap="flat" cmpd="sng" algn="ctr">
                      <a:solidFill>
                        <a:srgbClr val="2B2A35">
                          <a:alpha val="10000"/>
                        </a:srgbClr>
                      </a:solidFill>
                      <a:prstDash val="solid"/>
                      <a:round/>
                      <a:headEnd type="none" w="med" len="med"/>
                      <a:tailEnd type="none" w="med" len="med"/>
                    </a:lnR>
                    <a:lnT w="9525" cap="flat" cmpd="sng" algn="ctr">
                      <a:solidFill>
                        <a:srgbClr val="2B2A35">
                          <a:alpha val="10000"/>
                        </a:srgbClr>
                      </a:solidFill>
                      <a:prstDash val="solid"/>
                      <a:round/>
                      <a:headEnd type="none" w="med" len="med"/>
                      <a:tailEnd type="none" w="med" len="med"/>
                    </a:lnT>
                    <a:lnB w="9525" cap="flat" cmpd="sng" algn="ctr">
                      <a:solidFill>
                        <a:srgbClr val="2B2A35">
                          <a:alpha val="10000"/>
                        </a:srgbClr>
                      </a:solidFill>
                      <a:prstDash val="solid"/>
                      <a:round/>
                      <a:headEnd type="none" w="med" len="med"/>
                      <a:tailEnd type="none" w="med" len="med"/>
                    </a:lnB>
                    <a:solidFill>
                      <a:srgbClr val="0A1D21"/>
                    </a:solidFill>
                  </a:tcPr>
                </a:tc>
                <a:tc>
                  <a:txBody>
                    <a:bodyPr/>
                    <a:lstStyle/>
                    <a:p>
                      <a:pPr algn="r"/>
                      <a:r>
                        <a:rPr lang="en-US" sz="1100" dirty="0">
                          <a:solidFill>
                            <a:srgbClr val="FFAA00"/>
                          </a:solidFill>
                          <a:latin typeface="Object Sans" pitchFamily="34" charset="0"/>
                          <a:ea typeface="Object Sans" pitchFamily="34" charset="-122"/>
                          <a:cs typeface="Object Sans" pitchFamily="34" charset="-120"/>
                        </a:rPr>
                        <a:t>158.2</a:t>
                      </a:r>
                      <a:endParaRPr lang="en-US" sz="1050" dirty="0">
                        <a:latin typeface="Object Sans" charset="0"/>
                        <a:ea typeface="Object Sans" charset="0"/>
                        <a:cs typeface="Object Sans" charset="0"/>
                      </a:endParaRPr>
                    </a:p>
                  </a:txBody>
                  <a:tcPr marL="66675" marR="66675" marT="66675" marB="66675">
                    <a:lnL w="9525" cap="flat" cmpd="sng" algn="ctr">
                      <a:solidFill>
                        <a:srgbClr val="2B2A35">
                          <a:alpha val="10000"/>
                        </a:srgbClr>
                      </a:solidFill>
                      <a:prstDash val="solid"/>
                      <a:round/>
                      <a:headEnd type="none" w="med" len="med"/>
                      <a:tailEnd type="none" w="med" len="med"/>
                    </a:lnL>
                    <a:lnR w="9525" cap="flat" cmpd="sng" algn="ctr">
                      <a:solidFill>
                        <a:srgbClr val="2B2A35">
                          <a:alpha val="10000"/>
                        </a:srgbClr>
                      </a:solidFill>
                      <a:prstDash val="solid"/>
                      <a:round/>
                      <a:headEnd type="none" w="med" len="med"/>
                      <a:tailEnd type="none" w="med" len="med"/>
                    </a:lnR>
                    <a:lnT w="9525" cap="flat" cmpd="sng" algn="ctr">
                      <a:solidFill>
                        <a:srgbClr val="2B2A35">
                          <a:alpha val="10000"/>
                        </a:srgbClr>
                      </a:solidFill>
                      <a:prstDash val="solid"/>
                      <a:round/>
                      <a:headEnd type="none" w="med" len="med"/>
                      <a:tailEnd type="none" w="med" len="med"/>
                    </a:lnT>
                    <a:lnB w="9525" cap="flat" cmpd="sng" algn="ctr">
                      <a:solidFill>
                        <a:srgbClr val="2B2A35">
                          <a:alpha val="10000"/>
                        </a:srgbClr>
                      </a:solidFill>
                      <a:prstDash val="solid"/>
                      <a:round/>
                      <a:headEnd type="none" w="med" len="med"/>
                      <a:tailEnd type="none" w="med" len="med"/>
                    </a:lnB>
                    <a:solidFill>
                      <a:srgbClr val="0A1D21"/>
                    </a:solidFill>
                  </a:tcPr>
                </a:tc>
                <a:tc>
                  <a:txBody>
                    <a:bodyPr/>
                    <a:lstStyle/>
                    <a:p>
                      <a:pPr algn="r"/>
                      <a:r>
                        <a:rPr lang="en-US" sz="1100" dirty="0">
                          <a:solidFill>
                            <a:srgbClr val="FFAA00"/>
                          </a:solidFill>
                          <a:latin typeface="Object Sans" pitchFamily="34" charset="0"/>
                          <a:ea typeface="Object Sans" pitchFamily="34" charset="-122"/>
                          <a:cs typeface="Object Sans" pitchFamily="34" charset="-120"/>
                        </a:rPr>
                        <a:t>201.7</a:t>
                      </a:r>
                      <a:endParaRPr lang="en-US" sz="1050" dirty="0">
                        <a:latin typeface="Object Sans" charset="0"/>
                        <a:ea typeface="Object Sans" charset="0"/>
                        <a:cs typeface="Object Sans" charset="0"/>
                      </a:endParaRPr>
                    </a:p>
                  </a:txBody>
                  <a:tcPr marL="66675" marR="66675" marT="66675" marB="66675">
                    <a:lnL w="9525" cap="flat" cmpd="sng" algn="ctr">
                      <a:solidFill>
                        <a:srgbClr val="2B2A35">
                          <a:alpha val="10000"/>
                        </a:srgbClr>
                      </a:solidFill>
                      <a:prstDash val="solid"/>
                      <a:round/>
                      <a:headEnd type="none" w="med" len="med"/>
                      <a:tailEnd type="none" w="med" len="med"/>
                    </a:lnL>
                    <a:lnR w="9525" cap="flat" cmpd="sng" algn="ctr">
                      <a:solidFill>
                        <a:srgbClr val="2B2A35">
                          <a:alpha val="10000"/>
                        </a:srgbClr>
                      </a:solidFill>
                      <a:prstDash val="solid"/>
                      <a:round/>
                      <a:headEnd type="none" w="med" len="med"/>
                      <a:tailEnd type="none" w="med" len="med"/>
                    </a:lnR>
                    <a:lnT w="9525" cap="flat" cmpd="sng" algn="ctr">
                      <a:solidFill>
                        <a:srgbClr val="2B2A35">
                          <a:alpha val="10000"/>
                        </a:srgbClr>
                      </a:solidFill>
                      <a:prstDash val="solid"/>
                      <a:round/>
                      <a:headEnd type="none" w="med" len="med"/>
                      <a:tailEnd type="none" w="med" len="med"/>
                    </a:lnT>
                    <a:lnB w="9525" cap="flat" cmpd="sng" algn="ctr">
                      <a:solidFill>
                        <a:srgbClr val="2B2A35">
                          <a:alpha val="10000"/>
                        </a:srgbClr>
                      </a:solidFill>
                      <a:prstDash val="solid"/>
                      <a:round/>
                      <a:headEnd type="none" w="med" len="med"/>
                      <a:tailEnd type="none" w="med" len="med"/>
                    </a:lnB>
                    <a:solidFill>
                      <a:srgbClr val="0A1D21"/>
                    </a:solidFill>
                  </a:tcPr>
                </a:tc>
                <a:tc>
                  <a:txBody>
                    <a:bodyPr/>
                    <a:lstStyle/>
                    <a:p>
                      <a:pPr algn="r"/>
                      <a:r>
                        <a:rPr lang="en-US" sz="1100" dirty="0">
                          <a:solidFill>
                            <a:srgbClr val="FFAA00"/>
                          </a:solidFill>
                          <a:latin typeface="Object Sans" pitchFamily="34" charset="0"/>
                          <a:ea typeface="Object Sans" pitchFamily="34" charset="-122"/>
                          <a:cs typeface="Object Sans" pitchFamily="34" charset="-120"/>
                        </a:rPr>
                        <a:t>165.6</a:t>
                      </a:r>
                      <a:endParaRPr lang="en-US" sz="1050" dirty="0">
                        <a:latin typeface="Object Sans" charset="0"/>
                        <a:ea typeface="Object Sans" charset="0"/>
                        <a:cs typeface="Object Sans" charset="0"/>
                      </a:endParaRPr>
                    </a:p>
                  </a:txBody>
                  <a:tcPr marL="66675" marR="66675" marT="66675" marB="66675">
                    <a:lnL w="9525" cap="flat" cmpd="sng" algn="ctr">
                      <a:solidFill>
                        <a:srgbClr val="2B2A35">
                          <a:alpha val="10000"/>
                        </a:srgbClr>
                      </a:solidFill>
                      <a:prstDash val="solid"/>
                      <a:round/>
                      <a:headEnd type="none" w="med" len="med"/>
                      <a:tailEnd type="none" w="med" len="med"/>
                    </a:lnL>
                    <a:lnR w="9525" cap="flat" cmpd="sng" algn="ctr">
                      <a:solidFill>
                        <a:srgbClr val="2B2A35">
                          <a:alpha val="10000"/>
                        </a:srgbClr>
                      </a:solidFill>
                      <a:prstDash val="solid"/>
                      <a:round/>
                      <a:headEnd type="none" w="med" len="med"/>
                      <a:tailEnd type="none" w="med" len="med"/>
                    </a:lnR>
                    <a:lnT w="9525" cap="flat" cmpd="sng" algn="ctr">
                      <a:solidFill>
                        <a:srgbClr val="2B2A35">
                          <a:alpha val="10000"/>
                        </a:srgbClr>
                      </a:solidFill>
                      <a:prstDash val="solid"/>
                      <a:round/>
                      <a:headEnd type="none" w="med" len="med"/>
                      <a:tailEnd type="none" w="med" len="med"/>
                    </a:lnT>
                    <a:lnB w="9525" cap="flat" cmpd="sng" algn="ctr">
                      <a:solidFill>
                        <a:srgbClr val="2B2A35">
                          <a:alpha val="10000"/>
                        </a:srgbClr>
                      </a:solidFill>
                      <a:prstDash val="solid"/>
                      <a:round/>
                      <a:headEnd type="none" w="med" len="med"/>
                      <a:tailEnd type="none" w="med" len="med"/>
                    </a:lnB>
                    <a:solidFill>
                      <a:srgbClr val="0A1D21"/>
                    </a:solidFill>
                  </a:tcPr>
                </a:tc>
                <a:tc>
                  <a:txBody>
                    <a:bodyPr/>
                    <a:lstStyle/>
                    <a:p>
                      <a:pPr algn="r"/>
                      <a:r>
                        <a:rPr lang="en-US" sz="1100" kern="1200" dirty="0">
                          <a:solidFill>
                            <a:srgbClr val="FFAA00"/>
                          </a:solidFill>
                          <a:latin typeface="Object Sans" pitchFamily="34" charset="0"/>
                          <a:ea typeface="Object Sans" pitchFamily="34" charset="-122"/>
                          <a:cs typeface="Object Sans" charset="0"/>
                        </a:rPr>
                        <a:t>192</a:t>
                      </a:r>
                    </a:p>
                  </a:txBody>
                  <a:tcPr marL="66675" marR="66675" marT="66675" marB="66675">
                    <a:lnL w="9525" cap="flat" cmpd="sng" algn="ctr">
                      <a:solidFill>
                        <a:srgbClr val="2B2A35">
                          <a:alpha val="10000"/>
                        </a:srgbClr>
                      </a:solidFill>
                      <a:prstDash val="solid"/>
                      <a:round/>
                      <a:headEnd type="none" w="med" len="med"/>
                      <a:tailEnd type="none" w="med" len="med"/>
                    </a:lnL>
                    <a:lnR w="9525" cap="flat" cmpd="sng" algn="ctr">
                      <a:solidFill>
                        <a:srgbClr val="2B2A35">
                          <a:alpha val="10000"/>
                        </a:srgbClr>
                      </a:solidFill>
                      <a:prstDash val="solid"/>
                      <a:round/>
                      <a:headEnd type="none" w="med" len="med"/>
                      <a:tailEnd type="none" w="med" len="med"/>
                    </a:lnR>
                    <a:lnT w="9525" cap="flat" cmpd="sng" algn="ctr">
                      <a:solidFill>
                        <a:srgbClr val="2B2A35">
                          <a:alpha val="10000"/>
                        </a:srgbClr>
                      </a:solidFill>
                      <a:prstDash val="solid"/>
                      <a:round/>
                      <a:headEnd type="none" w="med" len="med"/>
                      <a:tailEnd type="none" w="med" len="med"/>
                    </a:lnT>
                    <a:lnB w="9525" cap="flat" cmpd="sng" algn="ctr">
                      <a:solidFill>
                        <a:srgbClr val="2B2A35">
                          <a:alpha val="10000"/>
                        </a:srgbClr>
                      </a:solidFill>
                      <a:prstDash val="solid"/>
                      <a:round/>
                      <a:headEnd type="none" w="med" len="med"/>
                      <a:tailEnd type="none" w="med" len="med"/>
                    </a:lnB>
                    <a:solidFill>
                      <a:srgbClr val="0A1D21"/>
                    </a:solidFill>
                  </a:tcPr>
                </a:tc>
                <a:extLst>
                  <a:ext uri="{0D108BD9-81ED-4DB2-BD59-A6C34878D82A}">
                    <a16:rowId xmlns:a16="http://schemas.microsoft.com/office/drawing/2014/main" val="10006"/>
                  </a:ext>
                </a:extLst>
              </a:tr>
              <a:tr h="295156">
                <a:tc>
                  <a:txBody>
                    <a:bodyPr/>
                    <a:lstStyle/>
                    <a:p>
                      <a:pPr algn="l"/>
                      <a:r>
                        <a:rPr lang="en-US" sz="1100" dirty="0">
                          <a:solidFill>
                            <a:srgbClr val="FFAA00"/>
                          </a:solidFill>
                          <a:latin typeface="Object Sans" pitchFamily="34" charset="0"/>
                          <a:ea typeface="Object Sans" pitchFamily="34" charset="-122"/>
                          <a:cs typeface="Object Sans" pitchFamily="34" charset="-120"/>
                        </a:rPr>
                        <a:t>Frydenbø Yards Havøysund AS</a:t>
                      </a:r>
                      <a:endParaRPr lang="en-US" sz="1050" dirty="0">
                        <a:latin typeface="Object Sans" charset="0"/>
                        <a:ea typeface="Object Sans" charset="0"/>
                        <a:cs typeface="Object Sans" charset="0"/>
                      </a:endParaRPr>
                    </a:p>
                  </a:txBody>
                  <a:tcPr marL="66675" marR="66675" marT="66675" marB="66675">
                    <a:lnL w="9525" cap="flat" cmpd="sng" algn="ctr">
                      <a:solidFill>
                        <a:srgbClr val="2B2A35">
                          <a:alpha val="10000"/>
                        </a:srgbClr>
                      </a:solidFill>
                      <a:prstDash val="solid"/>
                      <a:round/>
                      <a:headEnd type="none" w="med" len="med"/>
                      <a:tailEnd type="none" w="med" len="med"/>
                    </a:lnL>
                    <a:lnR w="9525" cap="flat" cmpd="sng" algn="ctr">
                      <a:solidFill>
                        <a:srgbClr val="2B2A35">
                          <a:alpha val="10000"/>
                        </a:srgbClr>
                      </a:solidFill>
                      <a:prstDash val="solid"/>
                      <a:round/>
                      <a:headEnd type="none" w="med" len="med"/>
                      <a:tailEnd type="none" w="med" len="med"/>
                    </a:lnR>
                    <a:lnT w="9525" cap="flat" cmpd="sng" algn="ctr">
                      <a:solidFill>
                        <a:srgbClr val="2B2A35">
                          <a:alpha val="10000"/>
                        </a:srgbClr>
                      </a:solidFill>
                      <a:prstDash val="solid"/>
                      <a:round/>
                      <a:headEnd type="none" w="med" len="med"/>
                      <a:tailEnd type="none" w="med" len="med"/>
                    </a:lnT>
                    <a:lnB w="9525" cap="flat" cmpd="sng" algn="ctr">
                      <a:solidFill>
                        <a:srgbClr val="2B2A35">
                          <a:alpha val="10000"/>
                        </a:srgbClr>
                      </a:solidFill>
                      <a:prstDash val="solid"/>
                      <a:round/>
                      <a:headEnd type="none" w="med" len="med"/>
                      <a:tailEnd type="none" w="med" len="med"/>
                    </a:lnB>
                    <a:solidFill>
                      <a:srgbClr val="0A1D21"/>
                    </a:solidFill>
                  </a:tcPr>
                </a:tc>
                <a:tc>
                  <a:txBody>
                    <a:bodyPr/>
                    <a:lstStyle/>
                    <a:p>
                      <a:pPr algn="r"/>
                      <a:r>
                        <a:rPr lang="en-US" sz="1100" dirty="0">
                          <a:solidFill>
                            <a:srgbClr val="FFAA00"/>
                          </a:solidFill>
                          <a:latin typeface="Object Sans" pitchFamily="34" charset="0"/>
                          <a:ea typeface="Object Sans" pitchFamily="34" charset="-122"/>
                          <a:cs typeface="Object Sans" pitchFamily="34" charset="-120"/>
                        </a:rPr>
                        <a:t>18.5</a:t>
                      </a:r>
                      <a:endParaRPr lang="en-US" sz="1050" dirty="0">
                        <a:latin typeface="Object Sans" charset="0"/>
                        <a:ea typeface="Object Sans" charset="0"/>
                        <a:cs typeface="Object Sans" charset="0"/>
                      </a:endParaRPr>
                    </a:p>
                  </a:txBody>
                  <a:tcPr marL="66675" marR="66675" marT="66675" marB="66675">
                    <a:lnL w="9525" cap="flat" cmpd="sng" algn="ctr">
                      <a:solidFill>
                        <a:srgbClr val="2B2A35">
                          <a:alpha val="10000"/>
                        </a:srgbClr>
                      </a:solidFill>
                      <a:prstDash val="solid"/>
                      <a:round/>
                      <a:headEnd type="none" w="med" len="med"/>
                      <a:tailEnd type="none" w="med" len="med"/>
                    </a:lnL>
                    <a:lnR w="9525" cap="flat" cmpd="sng" algn="ctr">
                      <a:solidFill>
                        <a:srgbClr val="2B2A35">
                          <a:alpha val="10000"/>
                        </a:srgbClr>
                      </a:solidFill>
                      <a:prstDash val="solid"/>
                      <a:round/>
                      <a:headEnd type="none" w="med" len="med"/>
                      <a:tailEnd type="none" w="med" len="med"/>
                    </a:lnR>
                    <a:lnT w="9525" cap="flat" cmpd="sng" algn="ctr">
                      <a:solidFill>
                        <a:srgbClr val="2B2A35">
                          <a:alpha val="10000"/>
                        </a:srgbClr>
                      </a:solidFill>
                      <a:prstDash val="solid"/>
                      <a:round/>
                      <a:headEnd type="none" w="med" len="med"/>
                      <a:tailEnd type="none" w="med" len="med"/>
                    </a:lnT>
                    <a:lnB w="9525" cap="flat" cmpd="sng" algn="ctr">
                      <a:solidFill>
                        <a:srgbClr val="2B2A35">
                          <a:alpha val="10000"/>
                        </a:srgbClr>
                      </a:solidFill>
                      <a:prstDash val="solid"/>
                      <a:round/>
                      <a:headEnd type="none" w="med" len="med"/>
                      <a:tailEnd type="none" w="med" len="med"/>
                    </a:lnB>
                    <a:solidFill>
                      <a:srgbClr val="0A1D21"/>
                    </a:solidFill>
                  </a:tcPr>
                </a:tc>
                <a:tc>
                  <a:txBody>
                    <a:bodyPr/>
                    <a:lstStyle/>
                    <a:p>
                      <a:pPr algn="r"/>
                      <a:r>
                        <a:rPr lang="en-US" sz="1100" dirty="0">
                          <a:solidFill>
                            <a:srgbClr val="FFAA00"/>
                          </a:solidFill>
                          <a:latin typeface="Object Sans" pitchFamily="34" charset="0"/>
                          <a:ea typeface="Object Sans" pitchFamily="34" charset="-122"/>
                          <a:cs typeface="Object Sans" pitchFamily="34" charset="-120"/>
                        </a:rPr>
                        <a:t>74.4</a:t>
                      </a:r>
                      <a:endParaRPr lang="en-US" sz="1050" dirty="0">
                        <a:latin typeface="Object Sans" charset="0"/>
                        <a:ea typeface="Object Sans" charset="0"/>
                        <a:cs typeface="Object Sans" charset="0"/>
                      </a:endParaRPr>
                    </a:p>
                  </a:txBody>
                  <a:tcPr marL="66675" marR="66675" marT="66675" marB="66675">
                    <a:lnL w="9525" cap="flat" cmpd="sng" algn="ctr">
                      <a:solidFill>
                        <a:srgbClr val="2B2A35">
                          <a:alpha val="10000"/>
                        </a:srgbClr>
                      </a:solidFill>
                      <a:prstDash val="solid"/>
                      <a:round/>
                      <a:headEnd type="none" w="med" len="med"/>
                      <a:tailEnd type="none" w="med" len="med"/>
                    </a:lnL>
                    <a:lnR w="9525" cap="flat" cmpd="sng" algn="ctr">
                      <a:solidFill>
                        <a:srgbClr val="2B2A35">
                          <a:alpha val="10000"/>
                        </a:srgbClr>
                      </a:solidFill>
                      <a:prstDash val="solid"/>
                      <a:round/>
                      <a:headEnd type="none" w="med" len="med"/>
                      <a:tailEnd type="none" w="med" len="med"/>
                    </a:lnR>
                    <a:lnT w="9525" cap="flat" cmpd="sng" algn="ctr">
                      <a:solidFill>
                        <a:srgbClr val="2B2A35">
                          <a:alpha val="10000"/>
                        </a:srgbClr>
                      </a:solidFill>
                      <a:prstDash val="solid"/>
                      <a:round/>
                      <a:headEnd type="none" w="med" len="med"/>
                      <a:tailEnd type="none" w="med" len="med"/>
                    </a:lnT>
                    <a:lnB w="9525" cap="flat" cmpd="sng" algn="ctr">
                      <a:solidFill>
                        <a:srgbClr val="2B2A35">
                          <a:alpha val="10000"/>
                        </a:srgbClr>
                      </a:solidFill>
                      <a:prstDash val="solid"/>
                      <a:round/>
                      <a:headEnd type="none" w="med" len="med"/>
                      <a:tailEnd type="none" w="med" len="med"/>
                    </a:lnB>
                    <a:solidFill>
                      <a:srgbClr val="0A1D21"/>
                    </a:solidFill>
                  </a:tcPr>
                </a:tc>
                <a:tc>
                  <a:txBody>
                    <a:bodyPr/>
                    <a:lstStyle/>
                    <a:p>
                      <a:pPr algn="r"/>
                      <a:r>
                        <a:rPr lang="en-US" sz="1100" dirty="0">
                          <a:solidFill>
                            <a:srgbClr val="FFAA00"/>
                          </a:solidFill>
                          <a:latin typeface="Object Sans" pitchFamily="34" charset="0"/>
                          <a:ea typeface="Object Sans" pitchFamily="34" charset="-122"/>
                          <a:cs typeface="Object Sans" pitchFamily="34" charset="-120"/>
                        </a:rPr>
                        <a:t>42.6</a:t>
                      </a:r>
                      <a:endParaRPr lang="en-US" sz="1050" dirty="0">
                        <a:latin typeface="Object Sans" charset="0"/>
                        <a:ea typeface="Object Sans" charset="0"/>
                        <a:cs typeface="Object Sans" charset="0"/>
                      </a:endParaRPr>
                    </a:p>
                  </a:txBody>
                  <a:tcPr marL="66675" marR="66675" marT="66675" marB="66675">
                    <a:lnL w="9525" cap="flat" cmpd="sng" algn="ctr">
                      <a:solidFill>
                        <a:srgbClr val="2B2A35">
                          <a:alpha val="10000"/>
                        </a:srgbClr>
                      </a:solidFill>
                      <a:prstDash val="solid"/>
                      <a:round/>
                      <a:headEnd type="none" w="med" len="med"/>
                      <a:tailEnd type="none" w="med" len="med"/>
                    </a:lnL>
                    <a:lnR w="9525" cap="flat" cmpd="sng" algn="ctr">
                      <a:solidFill>
                        <a:srgbClr val="2B2A35">
                          <a:alpha val="10000"/>
                        </a:srgbClr>
                      </a:solidFill>
                      <a:prstDash val="solid"/>
                      <a:round/>
                      <a:headEnd type="none" w="med" len="med"/>
                      <a:tailEnd type="none" w="med" len="med"/>
                    </a:lnR>
                    <a:lnT w="9525" cap="flat" cmpd="sng" algn="ctr">
                      <a:solidFill>
                        <a:srgbClr val="2B2A35">
                          <a:alpha val="10000"/>
                        </a:srgbClr>
                      </a:solidFill>
                      <a:prstDash val="solid"/>
                      <a:round/>
                      <a:headEnd type="none" w="med" len="med"/>
                      <a:tailEnd type="none" w="med" len="med"/>
                    </a:lnT>
                    <a:lnB w="9525" cap="flat" cmpd="sng" algn="ctr">
                      <a:solidFill>
                        <a:srgbClr val="2B2A35">
                          <a:alpha val="10000"/>
                        </a:srgbClr>
                      </a:solidFill>
                      <a:prstDash val="solid"/>
                      <a:round/>
                      <a:headEnd type="none" w="med" len="med"/>
                      <a:tailEnd type="none" w="med" len="med"/>
                    </a:lnB>
                    <a:solidFill>
                      <a:srgbClr val="0A1D21"/>
                    </a:solidFill>
                  </a:tcPr>
                </a:tc>
                <a:tc>
                  <a:txBody>
                    <a:bodyPr/>
                    <a:lstStyle/>
                    <a:p>
                      <a:pPr algn="r"/>
                      <a:r>
                        <a:rPr lang="en-US" sz="1100" dirty="0">
                          <a:solidFill>
                            <a:srgbClr val="FFAA00"/>
                          </a:solidFill>
                          <a:latin typeface="Object Sans" pitchFamily="34" charset="0"/>
                          <a:ea typeface="Object Sans" pitchFamily="34" charset="-122"/>
                          <a:cs typeface="Object Sans" pitchFamily="34" charset="-120"/>
                        </a:rPr>
                        <a:t>61.8</a:t>
                      </a:r>
                      <a:endParaRPr lang="en-US" sz="1050" dirty="0">
                        <a:latin typeface="Object Sans" charset="0"/>
                        <a:ea typeface="Object Sans" charset="0"/>
                        <a:cs typeface="Object Sans" charset="0"/>
                      </a:endParaRPr>
                    </a:p>
                  </a:txBody>
                  <a:tcPr marL="66675" marR="66675" marT="66675" marB="66675">
                    <a:lnL w="9525" cap="flat" cmpd="sng" algn="ctr">
                      <a:solidFill>
                        <a:srgbClr val="2B2A35">
                          <a:alpha val="10000"/>
                        </a:srgbClr>
                      </a:solidFill>
                      <a:prstDash val="solid"/>
                      <a:round/>
                      <a:headEnd type="none" w="med" len="med"/>
                      <a:tailEnd type="none" w="med" len="med"/>
                    </a:lnL>
                    <a:lnR w="9525" cap="flat" cmpd="sng" algn="ctr">
                      <a:solidFill>
                        <a:srgbClr val="2B2A35">
                          <a:alpha val="10000"/>
                        </a:srgbClr>
                      </a:solidFill>
                      <a:prstDash val="solid"/>
                      <a:round/>
                      <a:headEnd type="none" w="med" len="med"/>
                      <a:tailEnd type="none" w="med" len="med"/>
                    </a:lnR>
                    <a:lnT w="9525" cap="flat" cmpd="sng" algn="ctr">
                      <a:solidFill>
                        <a:srgbClr val="2B2A35">
                          <a:alpha val="10000"/>
                        </a:srgbClr>
                      </a:solidFill>
                      <a:prstDash val="solid"/>
                      <a:round/>
                      <a:headEnd type="none" w="med" len="med"/>
                      <a:tailEnd type="none" w="med" len="med"/>
                    </a:lnT>
                    <a:lnB w="9525" cap="flat" cmpd="sng" algn="ctr">
                      <a:solidFill>
                        <a:srgbClr val="2B2A35">
                          <a:alpha val="10000"/>
                        </a:srgbClr>
                      </a:solidFill>
                      <a:prstDash val="solid"/>
                      <a:round/>
                      <a:headEnd type="none" w="med" len="med"/>
                      <a:tailEnd type="none" w="med" len="med"/>
                    </a:lnB>
                    <a:solidFill>
                      <a:srgbClr val="0A1D21"/>
                    </a:solidFill>
                  </a:tcPr>
                </a:tc>
                <a:tc>
                  <a:txBody>
                    <a:bodyPr/>
                    <a:lstStyle/>
                    <a:p>
                      <a:pPr algn="r"/>
                      <a:r>
                        <a:rPr lang="en-US" sz="1100" kern="1200" dirty="0">
                          <a:solidFill>
                            <a:srgbClr val="FFAA00"/>
                          </a:solidFill>
                          <a:latin typeface="Object Sans" pitchFamily="34" charset="0"/>
                          <a:ea typeface="Object Sans" pitchFamily="34" charset="-122"/>
                          <a:cs typeface="Object Sans" charset="0"/>
                        </a:rPr>
                        <a:t>60.1</a:t>
                      </a:r>
                    </a:p>
                  </a:txBody>
                  <a:tcPr marL="66675" marR="66675" marT="66675" marB="66675">
                    <a:lnL w="9525" cap="flat" cmpd="sng" algn="ctr">
                      <a:solidFill>
                        <a:srgbClr val="2B2A35">
                          <a:alpha val="10000"/>
                        </a:srgbClr>
                      </a:solidFill>
                      <a:prstDash val="solid"/>
                      <a:round/>
                      <a:headEnd type="none" w="med" len="med"/>
                      <a:tailEnd type="none" w="med" len="med"/>
                    </a:lnL>
                    <a:lnR w="9525" cap="flat" cmpd="sng" algn="ctr">
                      <a:solidFill>
                        <a:srgbClr val="2B2A35">
                          <a:alpha val="10000"/>
                        </a:srgbClr>
                      </a:solidFill>
                      <a:prstDash val="solid"/>
                      <a:round/>
                      <a:headEnd type="none" w="med" len="med"/>
                      <a:tailEnd type="none" w="med" len="med"/>
                    </a:lnR>
                    <a:lnT w="9525" cap="flat" cmpd="sng" algn="ctr">
                      <a:solidFill>
                        <a:srgbClr val="2B2A35">
                          <a:alpha val="10000"/>
                        </a:srgbClr>
                      </a:solidFill>
                      <a:prstDash val="solid"/>
                      <a:round/>
                      <a:headEnd type="none" w="med" len="med"/>
                      <a:tailEnd type="none" w="med" len="med"/>
                    </a:lnT>
                    <a:lnB w="9525" cap="flat" cmpd="sng" algn="ctr">
                      <a:solidFill>
                        <a:srgbClr val="2B2A35">
                          <a:alpha val="10000"/>
                        </a:srgbClr>
                      </a:solidFill>
                      <a:prstDash val="solid"/>
                      <a:round/>
                      <a:headEnd type="none" w="med" len="med"/>
                      <a:tailEnd type="none" w="med" len="med"/>
                    </a:lnB>
                    <a:solidFill>
                      <a:srgbClr val="0A1D21"/>
                    </a:solidFill>
                  </a:tcPr>
                </a:tc>
                <a:extLst>
                  <a:ext uri="{0D108BD9-81ED-4DB2-BD59-A6C34878D82A}">
                    <a16:rowId xmlns:a16="http://schemas.microsoft.com/office/drawing/2014/main" val="10007"/>
                  </a:ext>
                </a:extLst>
              </a:tr>
              <a:tr h="295156">
                <a:tc>
                  <a:txBody>
                    <a:bodyPr/>
                    <a:lstStyle/>
                    <a:p>
                      <a:pPr algn="l"/>
                      <a:r>
                        <a:rPr lang="en-US" sz="1100" dirty="0">
                          <a:solidFill>
                            <a:srgbClr val="FFAA00"/>
                          </a:solidFill>
                          <a:latin typeface="Object Sans" pitchFamily="34" charset="0"/>
                          <a:ea typeface="Object Sans" pitchFamily="34" charset="-122"/>
                          <a:cs typeface="Object Sans" pitchFamily="34" charset="-120"/>
                        </a:rPr>
                        <a:t>Frydenbø Yards Øksfjord AS</a:t>
                      </a:r>
                      <a:endParaRPr lang="en-US" sz="1050" dirty="0">
                        <a:latin typeface="Object Sans" charset="0"/>
                        <a:ea typeface="Object Sans" charset="0"/>
                        <a:cs typeface="Object Sans" charset="0"/>
                      </a:endParaRPr>
                    </a:p>
                  </a:txBody>
                  <a:tcPr marL="66675" marR="66675" marT="66675" marB="66675">
                    <a:lnL w="9525" cap="flat" cmpd="sng" algn="ctr">
                      <a:solidFill>
                        <a:srgbClr val="2B2A35">
                          <a:alpha val="10000"/>
                        </a:srgbClr>
                      </a:solidFill>
                      <a:prstDash val="solid"/>
                      <a:round/>
                      <a:headEnd type="none" w="med" len="med"/>
                      <a:tailEnd type="none" w="med" len="med"/>
                    </a:lnL>
                    <a:lnR w="9525" cap="flat" cmpd="sng" algn="ctr">
                      <a:solidFill>
                        <a:srgbClr val="2B2A35">
                          <a:alpha val="10000"/>
                        </a:srgbClr>
                      </a:solidFill>
                      <a:prstDash val="solid"/>
                      <a:round/>
                      <a:headEnd type="none" w="med" len="med"/>
                      <a:tailEnd type="none" w="med" len="med"/>
                    </a:lnR>
                    <a:lnT w="9525" cap="flat" cmpd="sng" algn="ctr">
                      <a:solidFill>
                        <a:srgbClr val="2B2A35">
                          <a:alpha val="10000"/>
                        </a:srgbClr>
                      </a:solidFill>
                      <a:prstDash val="solid"/>
                      <a:round/>
                      <a:headEnd type="none" w="med" len="med"/>
                      <a:tailEnd type="none" w="med" len="med"/>
                    </a:lnT>
                    <a:lnB w="9525" cap="flat" cmpd="sng" algn="ctr">
                      <a:solidFill>
                        <a:srgbClr val="2B2A35">
                          <a:alpha val="10000"/>
                        </a:srgbClr>
                      </a:solidFill>
                      <a:prstDash val="solid"/>
                      <a:round/>
                      <a:headEnd type="none" w="med" len="med"/>
                      <a:tailEnd type="none" w="med" len="med"/>
                    </a:lnB>
                    <a:solidFill>
                      <a:srgbClr val="0A1D21"/>
                    </a:solidFill>
                  </a:tcPr>
                </a:tc>
                <a:tc>
                  <a:txBody>
                    <a:bodyPr/>
                    <a:lstStyle/>
                    <a:p>
                      <a:pPr algn="r"/>
                      <a:r>
                        <a:rPr lang="en-US" sz="1100" dirty="0">
                          <a:solidFill>
                            <a:srgbClr val="FFAA00"/>
                          </a:solidFill>
                          <a:latin typeface="Object Sans" pitchFamily="34" charset="0"/>
                          <a:ea typeface="Object Sans" pitchFamily="34" charset="-122"/>
                          <a:cs typeface="Object Sans" pitchFamily="34" charset="-120"/>
                        </a:rPr>
                        <a:t>3964.4</a:t>
                      </a:r>
                      <a:endParaRPr lang="en-US" sz="1050" dirty="0">
                        <a:latin typeface="Object Sans" charset="0"/>
                        <a:ea typeface="Object Sans" charset="0"/>
                        <a:cs typeface="Object Sans" charset="0"/>
                      </a:endParaRPr>
                    </a:p>
                  </a:txBody>
                  <a:tcPr marL="66675" marR="66675" marT="66675" marB="66675">
                    <a:lnL w="9525" cap="flat" cmpd="sng" algn="ctr">
                      <a:solidFill>
                        <a:srgbClr val="2B2A35">
                          <a:alpha val="10000"/>
                        </a:srgbClr>
                      </a:solidFill>
                      <a:prstDash val="solid"/>
                      <a:round/>
                      <a:headEnd type="none" w="med" len="med"/>
                      <a:tailEnd type="none" w="med" len="med"/>
                    </a:lnL>
                    <a:lnR w="9525" cap="flat" cmpd="sng" algn="ctr">
                      <a:solidFill>
                        <a:srgbClr val="2B2A35">
                          <a:alpha val="10000"/>
                        </a:srgbClr>
                      </a:solidFill>
                      <a:prstDash val="solid"/>
                      <a:round/>
                      <a:headEnd type="none" w="med" len="med"/>
                      <a:tailEnd type="none" w="med" len="med"/>
                    </a:lnR>
                    <a:lnT w="9525" cap="flat" cmpd="sng" algn="ctr">
                      <a:solidFill>
                        <a:srgbClr val="2B2A35">
                          <a:alpha val="10000"/>
                        </a:srgbClr>
                      </a:solidFill>
                      <a:prstDash val="solid"/>
                      <a:round/>
                      <a:headEnd type="none" w="med" len="med"/>
                      <a:tailEnd type="none" w="med" len="med"/>
                    </a:lnT>
                    <a:lnB w="9525" cap="flat" cmpd="sng" algn="ctr">
                      <a:solidFill>
                        <a:srgbClr val="2B2A35">
                          <a:alpha val="10000"/>
                        </a:srgbClr>
                      </a:solidFill>
                      <a:prstDash val="solid"/>
                      <a:round/>
                      <a:headEnd type="none" w="med" len="med"/>
                      <a:tailEnd type="none" w="med" len="med"/>
                    </a:lnB>
                    <a:solidFill>
                      <a:srgbClr val="0A1D21"/>
                    </a:solidFill>
                  </a:tcPr>
                </a:tc>
                <a:tc>
                  <a:txBody>
                    <a:bodyPr/>
                    <a:lstStyle/>
                    <a:p>
                      <a:pPr algn="r"/>
                      <a:r>
                        <a:rPr lang="en-US" sz="1100" dirty="0">
                          <a:solidFill>
                            <a:srgbClr val="FFAA00"/>
                          </a:solidFill>
                          <a:latin typeface="Object Sans" pitchFamily="34" charset="0"/>
                          <a:ea typeface="Object Sans" pitchFamily="34" charset="-122"/>
                          <a:cs typeface="Object Sans" pitchFamily="34" charset="-120"/>
                        </a:rPr>
                        <a:t>3504.8</a:t>
                      </a:r>
                      <a:endParaRPr lang="en-US" sz="1050" dirty="0">
                        <a:latin typeface="Object Sans" charset="0"/>
                        <a:ea typeface="Object Sans" charset="0"/>
                        <a:cs typeface="Object Sans" charset="0"/>
                      </a:endParaRPr>
                    </a:p>
                  </a:txBody>
                  <a:tcPr marL="66675" marR="66675" marT="66675" marB="66675">
                    <a:lnL w="9525" cap="flat" cmpd="sng" algn="ctr">
                      <a:solidFill>
                        <a:srgbClr val="2B2A35">
                          <a:alpha val="10000"/>
                        </a:srgbClr>
                      </a:solidFill>
                      <a:prstDash val="solid"/>
                      <a:round/>
                      <a:headEnd type="none" w="med" len="med"/>
                      <a:tailEnd type="none" w="med" len="med"/>
                    </a:lnL>
                    <a:lnR w="9525" cap="flat" cmpd="sng" algn="ctr">
                      <a:solidFill>
                        <a:srgbClr val="2B2A35">
                          <a:alpha val="10000"/>
                        </a:srgbClr>
                      </a:solidFill>
                      <a:prstDash val="solid"/>
                      <a:round/>
                      <a:headEnd type="none" w="med" len="med"/>
                      <a:tailEnd type="none" w="med" len="med"/>
                    </a:lnR>
                    <a:lnT w="9525" cap="flat" cmpd="sng" algn="ctr">
                      <a:solidFill>
                        <a:srgbClr val="2B2A35">
                          <a:alpha val="10000"/>
                        </a:srgbClr>
                      </a:solidFill>
                      <a:prstDash val="solid"/>
                      <a:round/>
                      <a:headEnd type="none" w="med" len="med"/>
                      <a:tailEnd type="none" w="med" len="med"/>
                    </a:lnT>
                    <a:lnB w="9525" cap="flat" cmpd="sng" algn="ctr">
                      <a:solidFill>
                        <a:srgbClr val="2B2A35">
                          <a:alpha val="10000"/>
                        </a:srgbClr>
                      </a:solidFill>
                      <a:prstDash val="solid"/>
                      <a:round/>
                      <a:headEnd type="none" w="med" len="med"/>
                      <a:tailEnd type="none" w="med" len="med"/>
                    </a:lnB>
                    <a:solidFill>
                      <a:srgbClr val="0A1D21"/>
                    </a:solidFill>
                  </a:tcPr>
                </a:tc>
                <a:tc>
                  <a:txBody>
                    <a:bodyPr/>
                    <a:lstStyle/>
                    <a:p>
                      <a:pPr algn="r"/>
                      <a:r>
                        <a:rPr lang="en-US" sz="1100" dirty="0">
                          <a:solidFill>
                            <a:srgbClr val="FFAA00"/>
                          </a:solidFill>
                          <a:latin typeface="Object Sans" pitchFamily="34" charset="0"/>
                          <a:ea typeface="Object Sans" pitchFamily="34" charset="-122"/>
                          <a:cs typeface="Object Sans" pitchFamily="34" charset="-120"/>
                        </a:rPr>
                        <a:t>1660.2</a:t>
                      </a:r>
                      <a:endParaRPr lang="en-US" sz="1050" dirty="0">
                        <a:latin typeface="Object Sans" charset="0"/>
                        <a:ea typeface="Object Sans" charset="0"/>
                        <a:cs typeface="Object Sans" charset="0"/>
                      </a:endParaRPr>
                    </a:p>
                  </a:txBody>
                  <a:tcPr marL="66675" marR="66675" marT="66675" marB="66675">
                    <a:lnL w="9525" cap="flat" cmpd="sng" algn="ctr">
                      <a:solidFill>
                        <a:srgbClr val="2B2A35">
                          <a:alpha val="10000"/>
                        </a:srgbClr>
                      </a:solidFill>
                      <a:prstDash val="solid"/>
                      <a:round/>
                      <a:headEnd type="none" w="med" len="med"/>
                      <a:tailEnd type="none" w="med" len="med"/>
                    </a:lnL>
                    <a:lnR w="9525" cap="flat" cmpd="sng" algn="ctr">
                      <a:solidFill>
                        <a:srgbClr val="2B2A35">
                          <a:alpha val="10000"/>
                        </a:srgbClr>
                      </a:solidFill>
                      <a:prstDash val="solid"/>
                      <a:round/>
                      <a:headEnd type="none" w="med" len="med"/>
                      <a:tailEnd type="none" w="med" len="med"/>
                    </a:lnR>
                    <a:lnT w="9525" cap="flat" cmpd="sng" algn="ctr">
                      <a:solidFill>
                        <a:srgbClr val="2B2A35">
                          <a:alpha val="10000"/>
                        </a:srgbClr>
                      </a:solidFill>
                      <a:prstDash val="solid"/>
                      <a:round/>
                      <a:headEnd type="none" w="med" len="med"/>
                      <a:tailEnd type="none" w="med" len="med"/>
                    </a:lnT>
                    <a:lnB w="9525" cap="flat" cmpd="sng" algn="ctr">
                      <a:solidFill>
                        <a:srgbClr val="2B2A35">
                          <a:alpha val="10000"/>
                        </a:srgbClr>
                      </a:solidFill>
                      <a:prstDash val="solid"/>
                      <a:round/>
                      <a:headEnd type="none" w="med" len="med"/>
                      <a:tailEnd type="none" w="med" len="med"/>
                    </a:lnB>
                    <a:solidFill>
                      <a:srgbClr val="0A1D21"/>
                    </a:solidFill>
                  </a:tcPr>
                </a:tc>
                <a:tc>
                  <a:txBody>
                    <a:bodyPr/>
                    <a:lstStyle/>
                    <a:p>
                      <a:pPr algn="r"/>
                      <a:r>
                        <a:rPr lang="en-US" sz="1100" dirty="0">
                          <a:solidFill>
                            <a:srgbClr val="FFAA00"/>
                          </a:solidFill>
                          <a:latin typeface="Object Sans" pitchFamily="34" charset="0"/>
                          <a:ea typeface="Object Sans" pitchFamily="34" charset="-122"/>
                          <a:cs typeface="Object Sans" pitchFamily="34" charset="-120"/>
                        </a:rPr>
                        <a:t>47.6</a:t>
                      </a:r>
                      <a:endParaRPr lang="en-US" sz="1050" dirty="0">
                        <a:latin typeface="Object Sans" charset="0"/>
                        <a:ea typeface="Object Sans" charset="0"/>
                        <a:cs typeface="Object Sans" charset="0"/>
                      </a:endParaRPr>
                    </a:p>
                  </a:txBody>
                  <a:tcPr marL="66675" marR="66675" marT="66675" marB="66675">
                    <a:lnL w="9525" cap="flat" cmpd="sng" algn="ctr">
                      <a:solidFill>
                        <a:srgbClr val="2B2A35">
                          <a:alpha val="10000"/>
                        </a:srgbClr>
                      </a:solidFill>
                      <a:prstDash val="solid"/>
                      <a:round/>
                      <a:headEnd type="none" w="med" len="med"/>
                      <a:tailEnd type="none" w="med" len="med"/>
                    </a:lnL>
                    <a:lnR w="9525" cap="flat" cmpd="sng" algn="ctr">
                      <a:solidFill>
                        <a:srgbClr val="2B2A35">
                          <a:alpha val="10000"/>
                        </a:srgbClr>
                      </a:solidFill>
                      <a:prstDash val="solid"/>
                      <a:round/>
                      <a:headEnd type="none" w="med" len="med"/>
                      <a:tailEnd type="none" w="med" len="med"/>
                    </a:lnR>
                    <a:lnT w="9525" cap="flat" cmpd="sng" algn="ctr">
                      <a:solidFill>
                        <a:srgbClr val="2B2A35">
                          <a:alpha val="10000"/>
                        </a:srgbClr>
                      </a:solidFill>
                      <a:prstDash val="solid"/>
                      <a:round/>
                      <a:headEnd type="none" w="med" len="med"/>
                      <a:tailEnd type="none" w="med" len="med"/>
                    </a:lnT>
                    <a:lnB w="9525" cap="flat" cmpd="sng" algn="ctr">
                      <a:solidFill>
                        <a:srgbClr val="2B2A35">
                          <a:alpha val="10000"/>
                        </a:srgbClr>
                      </a:solidFill>
                      <a:prstDash val="solid"/>
                      <a:round/>
                      <a:headEnd type="none" w="med" len="med"/>
                      <a:tailEnd type="none" w="med" len="med"/>
                    </a:lnB>
                    <a:solidFill>
                      <a:srgbClr val="0A1D21"/>
                    </a:solidFill>
                  </a:tcPr>
                </a:tc>
                <a:tc>
                  <a:txBody>
                    <a:bodyPr/>
                    <a:lstStyle/>
                    <a:p>
                      <a:pPr algn="r"/>
                      <a:r>
                        <a:rPr lang="en-US" sz="1100" kern="1200" dirty="0">
                          <a:solidFill>
                            <a:srgbClr val="FFAA00"/>
                          </a:solidFill>
                          <a:latin typeface="Object Sans" pitchFamily="34" charset="0"/>
                          <a:ea typeface="Object Sans" pitchFamily="34" charset="-122"/>
                          <a:cs typeface="Object Sans" charset="0"/>
                        </a:rPr>
                        <a:t>62.5</a:t>
                      </a:r>
                    </a:p>
                  </a:txBody>
                  <a:tcPr marL="66675" marR="66675" marT="66675" marB="66675">
                    <a:lnL w="9525" cap="flat" cmpd="sng" algn="ctr">
                      <a:solidFill>
                        <a:srgbClr val="2B2A35">
                          <a:alpha val="10000"/>
                        </a:srgbClr>
                      </a:solidFill>
                      <a:prstDash val="solid"/>
                      <a:round/>
                      <a:headEnd type="none" w="med" len="med"/>
                      <a:tailEnd type="none" w="med" len="med"/>
                    </a:lnL>
                    <a:lnR w="9525" cap="flat" cmpd="sng" algn="ctr">
                      <a:solidFill>
                        <a:srgbClr val="2B2A35">
                          <a:alpha val="10000"/>
                        </a:srgbClr>
                      </a:solidFill>
                      <a:prstDash val="solid"/>
                      <a:round/>
                      <a:headEnd type="none" w="med" len="med"/>
                      <a:tailEnd type="none" w="med" len="med"/>
                    </a:lnR>
                    <a:lnT w="9525" cap="flat" cmpd="sng" algn="ctr">
                      <a:solidFill>
                        <a:srgbClr val="2B2A35">
                          <a:alpha val="10000"/>
                        </a:srgbClr>
                      </a:solidFill>
                      <a:prstDash val="solid"/>
                      <a:round/>
                      <a:headEnd type="none" w="med" len="med"/>
                      <a:tailEnd type="none" w="med" len="med"/>
                    </a:lnT>
                    <a:lnB w="9525" cap="flat" cmpd="sng" algn="ctr">
                      <a:solidFill>
                        <a:srgbClr val="2B2A35">
                          <a:alpha val="10000"/>
                        </a:srgbClr>
                      </a:solidFill>
                      <a:prstDash val="solid"/>
                      <a:round/>
                      <a:headEnd type="none" w="med" len="med"/>
                      <a:tailEnd type="none" w="med" len="med"/>
                    </a:lnB>
                    <a:solidFill>
                      <a:srgbClr val="0A1D21"/>
                    </a:solidFill>
                  </a:tcPr>
                </a:tc>
                <a:extLst>
                  <a:ext uri="{0D108BD9-81ED-4DB2-BD59-A6C34878D82A}">
                    <a16:rowId xmlns:a16="http://schemas.microsoft.com/office/drawing/2014/main" val="10008"/>
                  </a:ext>
                </a:extLst>
              </a:tr>
              <a:tr h="295156">
                <a:tc>
                  <a:txBody>
                    <a:bodyPr/>
                    <a:lstStyle/>
                    <a:p>
                      <a:pPr algn="l"/>
                      <a:r>
                        <a:rPr lang="en-US" sz="1100" kern="1200" dirty="0">
                          <a:solidFill>
                            <a:srgbClr val="FFAA00"/>
                          </a:solidFill>
                          <a:latin typeface="Object Sans" pitchFamily="34" charset="0"/>
                          <a:ea typeface="Object Sans" pitchFamily="34" charset="-122"/>
                          <a:cs typeface="Object Sans" charset="0"/>
                        </a:rPr>
                        <a:t>Frydenbø </a:t>
                      </a:r>
                      <a:r>
                        <a:rPr lang="en-US" sz="1100" kern="1200" dirty="0" err="1">
                          <a:solidFill>
                            <a:srgbClr val="FFAA00"/>
                          </a:solidFill>
                          <a:latin typeface="Object Sans" pitchFamily="34" charset="0"/>
                          <a:ea typeface="Object Sans" pitchFamily="34" charset="-122"/>
                          <a:cs typeface="Object Sans" charset="0"/>
                        </a:rPr>
                        <a:t>Elmarin</a:t>
                      </a:r>
                      <a:r>
                        <a:rPr lang="en-US" sz="1100" kern="1200" dirty="0">
                          <a:solidFill>
                            <a:srgbClr val="FFAA00"/>
                          </a:solidFill>
                          <a:latin typeface="Object Sans" pitchFamily="34" charset="0"/>
                          <a:ea typeface="Object Sans" pitchFamily="34" charset="-122"/>
                          <a:cs typeface="Object Sans" charset="0"/>
                        </a:rPr>
                        <a:t> AS</a:t>
                      </a:r>
                    </a:p>
                  </a:txBody>
                  <a:tcPr marL="66675" marR="66675" marT="66675" marB="66675">
                    <a:lnL w="9525" cap="flat" cmpd="sng" algn="ctr">
                      <a:solidFill>
                        <a:srgbClr val="2B2A35">
                          <a:alpha val="10000"/>
                        </a:srgbClr>
                      </a:solidFill>
                      <a:prstDash val="solid"/>
                      <a:round/>
                      <a:headEnd type="none" w="med" len="med"/>
                      <a:tailEnd type="none" w="med" len="med"/>
                    </a:lnL>
                    <a:lnR w="9525" cap="flat" cmpd="sng" algn="ctr">
                      <a:solidFill>
                        <a:srgbClr val="2B2A35">
                          <a:alpha val="10000"/>
                        </a:srgbClr>
                      </a:solidFill>
                      <a:prstDash val="solid"/>
                      <a:round/>
                      <a:headEnd type="none" w="med" len="med"/>
                      <a:tailEnd type="none" w="med" len="med"/>
                    </a:lnR>
                    <a:lnT w="9525" cap="flat" cmpd="sng" algn="ctr">
                      <a:solidFill>
                        <a:srgbClr val="2B2A35">
                          <a:alpha val="10000"/>
                        </a:srgbClr>
                      </a:solidFill>
                      <a:prstDash val="solid"/>
                      <a:round/>
                      <a:headEnd type="none" w="med" len="med"/>
                      <a:tailEnd type="none" w="med" len="med"/>
                    </a:lnT>
                    <a:lnB w="9525" cap="flat" cmpd="sng" algn="ctr">
                      <a:solidFill>
                        <a:srgbClr val="2B2A35">
                          <a:alpha val="10000"/>
                        </a:srgbClr>
                      </a:solidFill>
                      <a:prstDash val="solid"/>
                      <a:round/>
                      <a:headEnd type="none" w="med" len="med"/>
                      <a:tailEnd type="none" w="med" len="med"/>
                    </a:lnB>
                    <a:solidFill>
                      <a:srgbClr val="0A1D21"/>
                    </a:solidFill>
                  </a:tcPr>
                </a:tc>
                <a:tc>
                  <a:txBody>
                    <a:bodyPr/>
                    <a:lstStyle/>
                    <a:p>
                      <a:pPr algn="r"/>
                      <a:endParaRPr lang="en-US" sz="1100" kern="1200" dirty="0">
                        <a:solidFill>
                          <a:srgbClr val="FFAA00"/>
                        </a:solidFill>
                        <a:latin typeface="Object Sans" pitchFamily="34" charset="0"/>
                        <a:ea typeface="Object Sans" pitchFamily="34" charset="-122"/>
                        <a:cs typeface="Object Sans" charset="0"/>
                      </a:endParaRPr>
                    </a:p>
                  </a:txBody>
                  <a:tcPr marL="66675" marR="66675" marT="66675" marB="66675">
                    <a:lnL w="9525" cap="flat" cmpd="sng" algn="ctr">
                      <a:solidFill>
                        <a:srgbClr val="2B2A35">
                          <a:alpha val="10000"/>
                        </a:srgbClr>
                      </a:solidFill>
                      <a:prstDash val="solid"/>
                      <a:round/>
                      <a:headEnd type="none" w="med" len="med"/>
                      <a:tailEnd type="none" w="med" len="med"/>
                    </a:lnL>
                    <a:lnR w="9525" cap="flat" cmpd="sng" algn="ctr">
                      <a:solidFill>
                        <a:srgbClr val="2B2A35">
                          <a:alpha val="10000"/>
                        </a:srgbClr>
                      </a:solidFill>
                      <a:prstDash val="solid"/>
                      <a:round/>
                      <a:headEnd type="none" w="med" len="med"/>
                      <a:tailEnd type="none" w="med" len="med"/>
                    </a:lnR>
                    <a:lnT w="9525" cap="flat" cmpd="sng" algn="ctr">
                      <a:solidFill>
                        <a:srgbClr val="2B2A35">
                          <a:alpha val="10000"/>
                        </a:srgbClr>
                      </a:solidFill>
                      <a:prstDash val="solid"/>
                      <a:round/>
                      <a:headEnd type="none" w="med" len="med"/>
                      <a:tailEnd type="none" w="med" len="med"/>
                    </a:lnT>
                    <a:lnB w="9525" cap="flat" cmpd="sng" algn="ctr">
                      <a:solidFill>
                        <a:srgbClr val="2B2A35">
                          <a:alpha val="10000"/>
                        </a:srgbClr>
                      </a:solidFill>
                      <a:prstDash val="solid"/>
                      <a:round/>
                      <a:headEnd type="none" w="med" len="med"/>
                      <a:tailEnd type="none" w="med" len="med"/>
                    </a:lnB>
                    <a:solidFill>
                      <a:srgbClr val="0A1D21"/>
                    </a:solidFill>
                  </a:tcPr>
                </a:tc>
                <a:tc>
                  <a:txBody>
                    <a:bodyPr/>
                    <a:lstStyle/>
                    <a:p>
                      <a:pPr algn="r"/>
                      <a:endParaRPr lang="en-US" sz="1100" kern="1200" dirty="0">
                        <a:solidFill>
                          <a:srgbClr val="FFAA00"/>
                        </a:solidFill>
                        <a:latin typeface="Object Sans" pitchFamily="34" charset="0"/>
                        <a:ea typeface="Object Sans" pitchFamily="34" charset="-122"/>
                        <a:cs typeface="Object Sans" charset="0"/>
                      </a:endParaRPr>
                    </a:p>
                  </a:txBody>
                  <a:tcPr marL="66675" marR="66675" marT="66675" marB="66675">
                    <a:lnL w="9525" cap="flat" cmpd="sng" algn="ctr">
                      <a:solidFill>
                        <a:srgbClr val="2B2A35">
                          <a:alpha val="10000"/>
                        </a:srgbClr>
                      </a:solidFill>
                      <a:prstDash val="solid"/>
                      <a:round/>
                      <a:headEnd type="none" w="med" len="med"/>
                      <a:tailEnd type="none" w="med" len="med"/>
                    </a:lnL>
                    <a:lnR w="9525" cap="flat" cmpd="sng" algn="ctr">
                      <a:solidFill>
                        <a:srgbClr val="2B2A35">
                          <a:alpha val="10000"/>
                        </a:srgbClr>
                      </a:solidFill>
                      <a:prstDash val="solid"/>
                      <a:round/>
                      <a:headEnd type="none" w="med" len="med"/>
                      <a:tailEnd type="none" w="med" len="med"/>
                    </a:lnR>
                    <a:lnT w="9525" cap="flat" cmpd="sng" algn="ctr">
                      <a:solidFill>
                        <a:srgbClr val="2B2A35">
                          <a:alpha val="10000"/>
                        </a:srgbClr>
                      </a:solidFill>
                      <a:prstDash val="solid"/>
                      <a:round/>
                      <a:headEnd type="none" w="med" len="med"/>
                      <a:tailEnd type="none" w="med" len="med"/>
                    </a:lnT>
                    <a:lnB w="9525" cap="flat" cmpd="sng" algn="ctr">
                      <a:solidFill>
                        <a:srgbClr val="2B2A35">
                          <a:alpha val="10000"/>
                        </a:srgbClr>
                      </a:solidFill>
                      <a:prstDash val="solid"/>
                      <a:round/>
                      <a:headEnd type="none" w="med" len="med"/>
                      <a:tailEnd type="none" w="med" len="med"/>
                    </a:lnB>
                    <a:solidFill>
                      <a:srgbClr val="0A1D21"/>
                    </a:solidFill>
                  </a:tcPr>
                </a:tc>
                <a:tc>
                  <a:txBody>
                    <a:bodyPr/>
                    <a:lstStyle/>
                    <a:p>
                      <a:pPr algn="r"/>
                      <a:endParaRPr lang="en-US" sz="1100" kern="1200" dirty="0">
                        <a:solidFill>
                          <a:srgbClr val="FFAA00"/>
                        </a:solidFill>
                        <a:latin typeface="Object Sans" pitchFamily="34" charset="0"/>
                        <a:ea typeface="Object Sans" pitchFamily="34" charset="-122"/>
                        <a:cs typeface="Object Sans" charset="0"/>
                      </a:endParaRPr>
                    </a:p>
                  </a:txBody>
                  <a:tcPr marL="66675" marR="66675" marT="66675" marB="66675">
                    <a:lnL w="9525" cap="flat" cmpd="sng" algn="ctr">
                      <a:solidFill>
                        <a:srgbClr val="2B2A35">
                          <a:alpha val="10000"/>
                        </a:srgbClr>
                      </a:solidFill>
                      <a:prstDash val="solid"/>
                      <a:round/>
                      <a:headEnd type="none" w="med" len="med"/>
                      <a:tailEnd type="none" w="med" len="med"/>
                    </a:lnL>
                    <a:lnR w="9525" cap="flat" cmpd="sng" algn="ctr">
                      <a:solidFill>
                        <a:srgbClr val="2B2A35">
                          <a:alpha val="10000"/>
                        </a:srgbClr>
                      </a:solidFill>
                      <a:prstDash val="solid"/>
                      <a:round/>
                      <a:headEnd type="none" w="med" len="med"/>
                      <a:tailEnd type="none" w="med" len="med"/>
                    </a:lnR>
                    <a:lnT w="9525" cap="flat" cmpd="sng" algn="ctr">
                      <a:solidFill>
                        <a:srgbClr val="2B2A35">
                          <a:alpha val="10000"/>
                        </a:srgbClr>
                      </a:solidFill>
                      <a:prstDash val="solid"/>
                      <a:round/>
                      <a:headEnd type="none" w="med" len="med"/>
                      <a:tailEnd type="none" w="med" len="med"/>
                    </a:lnT>
                    <a:lnB w="9525" cap="flat" cmpd="sng" algn="ctr">
                      <a:solidFill>
                        <a:srgbClr val="2B2A35">
                          <a:alpha val="10000"/>
                        </a:srgbClr>
                      </a:solidFill>
                      <a:prstDash val="solid"/>
                      <a:round/>
                      <a:headEnd type="none" w="med" len="med"/>
                      <a:tailEnd type="none" w="med" len="med"/>
                    </a:lnB>
                    <a:solidFill>
                      <a:srgbClr val="0A1D21"/>
                    </a:solidFill>
                  </a:tcPr>
                </a:tc>
                <a:tc>
                  <a:txBody>
                    <a:bodyPr/>
                    <a:lstStyle/>
                    <a:p>
                      <a:pPr algn="r"/>
                      <a:endParaRPr lang="en-US" sz="1100" kern="1200" dirty="0">
                        <a:solidFill>
                          <a:srgbClr val="FFAA00"/>
                        </a:solidFill>
                        <a:latin typeface="Object Sans" pitchFamily="34" charset="0"/>
                        <a:ea typeface="Object Sans" pitchFamily="34" charset="-122"/>
                        <a:cs typeface="Object Sans" charset="0"/>
                      </a:endParaRPr>
                    </a:p>
                  </a:txBody>
                  <a:tcPr marL="66675" marR="66675" marT="66675" marB="66675">
                    <a:lnL w="9525" cap="flat" cmpd="sng" algn="ctr">
                      <a:solidFill>
                        <a:srgbClr val="2B2A35">
                          <a:alpha val="10000"/>
                        </a:srgbClr>
                      </a:solidFill>
                      <a:prstDash val="solid"/>
                      <a:round/>
                      <a:headEnd type="none" w="med" len="med"/>
                      <a:tailEnd type="none" w="med" len="med"/>
                    </a:lnL>
                    <a:lnR w="9525" cap="flat" cmpd="sng" algn="ctr">
                      <a:solidFill>
                        <a:srgbClr val="2B2A35">
                          <a:alpha val="10000"/>
                        </a:srgbClr>
                      </a:solidFill>
                      <a:prstDash val="solid"/>
                      <a:round/>
                      <a:headEnd type="none" w="med" len="med"/>
                      <a:tailEnd type="none" w="med" len="med"/>
                    </a:lnR>
                    <a:lnT w="9525" cap="flat" cmpd="sng" algn="ctr">
                      <a:solidFill>
                        <a:srgbClr val="2B2A35">
                          <a:alpha val="10000"/>
                        </a:srgbClr>
                      </a:solidFill>
                      <a:prstDash val="solid"/>
                      <a:round/>
                      <a:headEnd type="none" w="med" len="med"/>
                      <a:tailEnd type="none" w="med" len="med"/>
                    </a:lnT>
                    <a:lnB w="9525" cap="flat" cmpd="sng" algn="ctr">
                      <a:solidFill>
                        <a:srgbClr val="2B2A35">
                          <a:alpha val="10000"/>
                        </a:srgbClr>
                      </a:solidFill>
                      <a:prstDash val="solid"/>
                      <a:round/>
                      <a:headEnd type="none" w="med" len="med"/>
                      <a:tailEnd type="none" w="med" len="med"/>
                    </a:lnB>
                    <a:solidFill>
                      <a:srgbClr val="0A1D21"/>
                    </a:solidFill>
                  </a:tcPr>
                </a:tc>
                <a:tc>
                  <a:txBody>
                    <a:bodyPr/>
                    <a:lstStyle/>
                    <a:p>
                      <a:pPr algn="r"/>
                      <a:r>
                        <a:rPr lang="en-US" sz="1100" kern="1200" dirty="0">
                          <a:solidFill>
                            <a:srgbClr val="FFAA00"/>
                          </a:solidFill>
                          <a:latin typeface="Object Sans" pitchFamily="34" charset="0"/>
                          <a:ea typeface="Object Sans" pitchFamily="34" charset="-122"/>
                          <a:cs typeface="Object Sans" charset="0"/>
                        </a:rPr>
                        <a:t>76.2</a:t>
                      </a:r>
                    </a:p>
                  </a:txBody>
                  <a:tcPr marL="66675" marR="66675" marT="66675" marB="66675">
                    <a:lnL w="9525" cap="flat" cmpd="sng" algn="ctr">
                      <a:solidFill>
                        <a:srgbClr val="2B2A35">
                          <a:alpha val="10000"/>
                        </a:srgbClr>
                      </a:solidFill>
                      <a:prstDash val="solid"/>
                      <a:round/>
                      <a:headEnd type="none" w="med" len="med"/>
                      <a:tailEnd type="none" w="med" len="med"/>
                    </a:lnL>
                    <a:lnR w="9525" cap="flat" cmpd="sng" algn="ctr">
                      <a:solidFill>
                        <a:srgbClr val="2B2A35">
                          <a:alpha val="10000"/>
                        </a:srgbClr>
                      </a:solidFill>
                      <a:prstDash val="solid"/>
                      <a:round/>
                      <a:headEnd type="none" w="med" len="med"/>
                      <a:tailEnd type="none" w="med" len="med"/>
                    </a:lnR>
                    <a:lnT w="9525" cap="flat" cmpd="sng" algn="ctr">
                      <a:solidFill>
                        <a:srgbClr val="2B2A35">
                          <a:alpha val="10000"/>
                        </a:srgbClr>
                      </a:solidFill>
                      <a:prstDash val="solid"/>
                      <a:round/>
                      <a:headEnd type="none" w="med" len="med"/>
                      <a:tailEnd type="none" w="med" len="med"/>
                    </a:lnT>
                    <a:lnB w="9525" cap="flat" cmpd="sng" algn="ctr">
                      <a:solidFill>
                        <a:srgbClr val="2B2A35">
                          <a:alpha val="10000"/>
                        </a:srgbClr>
                      </a:solidFill>
                      <a:prstDash val="solid"/>
                      <a:round/>
                      <a:headEnd type="none" w="med" len="med"/>
                      <a:tailEnd type="none" w="med" len="med"/>
                    </a:lnB>
                    <a:solidFill>
                      <a:srgbClr val="0A1D21"/>
                    </a:solidFill>
                  </a:tcPr>
                </a:tc>
                <a:extLst>
                  <a:ext uri="{0D108BD9-81ED-4DB2-BD59-A6C34878D82A}">
                    <a16:rowId xmlns:a16="http://schemas.microsoft.com/office/drawing/2014/main" val="3044229622"/>
                  </a:ext>
                </a:extLst>
              </a:tr>
              <a:tr h="295156">
                <a:tc>
                  <a:txBody>
                    <a:bodyPr/>
                    <a:lstStyle/>
                    <a:p>
                      <a:pPr algn="l"/>
                      <a:r>
                        <a:rPr lang="en-US" sz="1100" dirty="0">
                          <a:solidFill>
                            <a:srgbClr val="FFAA00"/>
                          </a:solidFill>
                          <a:latin typeface="Object Sans" pitchFamily="34" charset="0"/>
                          <a:ea typeface="Object Sans" pitchFamily="34" charset="-122"/>
                          <a:cs typeface="Object Sans" pitchFamily="34" charset="-120"/>
                        </a:rPr>
                        <a:t>Grand Total</a:t>
                      </a:r>
                      <a:endParaRPr lang="en-US" sz="1050" dirty="0">
                        <a:latin typeface="Object Sans" charset="0"/>
                        <a:ea typeface="Object Sans" charset="0"/>
                        <a:cs typeface="Object Sans" charset="0"/>
                      </a:endParaRPr>
                    </a:p>
                  </a:txBody>
                  <a:tcPr marL="66675" marR="66675" marT="66675" marB="66675">
                    <a:lnL w="9525" cap="flat" cmpd="sng" algn="ctr">
                      <a:solidFill>
                        <a:srgbClr val="2B2A35">
                          <a:alpha val="10000"/>
                        </a:srgbClr>
                      </a:solidFill>
                      <a:prstDash val="solid"/>
                      <a:round/>
                      <a:headEnd type="none" w="med" len="med"/>
                      <a:tailEnd type="none" w="med" len="med"/>
                    </a:lnL>
                    <a:lnR w="9525" cap="flat" cmpd="sng" algn="ctr">
                      <a:solidFill>
                        <a:srgbClr val="2B2A35">
                          <a:alpha val="10000"/>
                        </a:srgbClr>
                      </a:solidFill>
                      <a:prstDash val="solid"/>
                      <a:round/>
                      <a:headEnd type="none" w="med" len="med"/>
                      <a:tailEnd type="none" w="med" len="med"/>
                    </a:lnR>
                    <a:lnT w="9525" cap="flat" cmpd="sng" algn="ctr">
                      <a:solidFill>
                        <a:srgbClr val="2B2A35">
                          <a:alpha val="10000"/>
                        </a:srgbClr>
                      </a:solidFill>
                      <a:prstDash val="solid"/>
                      <a:round/>
                      <a:headEnd type="none" w="med" len="med"/>
                      <a:tailEnd type="none" w="med" len="med"/>
                    </a:lnT>
                    <a:lnB w="9525" cap="flat" cmpd="sng" algn="ctr">
                      <a:solidFill>
                        <a:srgbClr val="2B2A35">
                          <a:alpha val="10000"/>
                        </a:srgbClr>
                      </a:solidFill>
                      <a:prstDash val="solid"/>
                      <a:round/>
                      <a:headEnd type="none" w="med" len="med"/>
                      <a:tailEnd type="none" w="med" len="med"/>
                    </a:lnB>
                    <a:solidFill>
                      <a:srgbClr val="003540"/>
                    </a:solidFill>
                  </a:tcPr>
                </a:tc>
                <a:tc>
                  <a:txBody>
                    <a:bodyPr/>
                    <a:lstStyle/>
                    <a:p>
                      <a:pPr algn="r"/>
                      <a:r>
                        <a:rPr lang="en-US" sz="1100" dirty="0">
                          <a:solidFill>
                            <a:srgbClr val="FFAA00"/>
                          </a:solidFill>
                          <a:latin typeface="Object Sans" pitchFamily="34" charset="0"/>
                          <a:ea typeface="Object Sans" pitchFamily="34" charset="-122"/>
                          <a:cs typeface="Object Sans" pitchFamily="34" charset="-120"/>
                        </a:rPr>
                        <a:t>4342.0</a:t>
                      </a:r>
                      <a:endParaRPr lang="en-US" sz="1050" dirty="0">
                        <a:latin typeface="Object Sans" charset="0"/>
                        <a:ea typeface="Object Sans" charset="0"/>
                        <a:cs typeface="Object Sans" charset="0"/>
                      </a:endParaRPr>
                    </a:p>
                  </a:txBody>
                  <a:tcPr marL="66675" marR="66675" marT="66675" marB="66675">
                    <a:lnL w="9525" cap="flat" cmpd="sng" algn="ctr">
                      <a:solidFill>
                        <a:srgbClr val="2B2A35">
                          <a:alpha val="10000"/>
                        </a:srgbClr>
                      </a:solidFill>
                      <a:prstDash val="solid"/>
                      <a:round/>
                      <a:headEnd type="none" w="med" len="med"/>
                      <a:tailEnd type="none" w="med" len="med"/>
                    </a:lnL>
                    <a:lnR w="9525" cap="flat" cmpd="sng" algn="ctr">
                      <a:solidFill>
                        <a:srgbClr val="2B2A35">
                          <a:alpha val="10000"/>
                        </a:srgbClr>
                      </a:solidFill>
                      <a:prstDash val="solid"/>
                      <a:round/>
                      <a:headEnd type="none" w="med" len="med"/>
                      <a:tailEnd type="none" w="med" len="med"/>
                    </a:lnR>
                    <a:lnT w="9525" cap="flat" cmpd="sng" algn="ctr">
                      <a:solidFill>
                        <a:srgbClr val="2B2A35">
                          <a:alpha val="10000"/>
                        </a:srgbClr>
                      </a:solidFill>
                      <a:prstDash val="solid"/>
                      <a:round/>
                      <a:headEnd type="none" w="med" len="med"/>
                      <a:tailEnd type="none" w="med" len="med"/>
                    </a:lnT>
                    <a:lnB w="9525" cap="flat" cmpd="sng" algn="ctr">
                      <a:solidFill>
                        <a:srgbClr val="2B2A35">
                          <a:alpha val="10000"/>
                        </a:srgbClr>
                      </a:solidFill>
                      <a:prstDash val="solid"/>
                      <a:round/>
                      <a:headEnd type="none" w="med" len="med"/>
                      <a:tailEnd type="none" w="med" len="med"/>
                    </a:lnB>
                    <a:solidFill>
                      <a:srgbClr val="003540"/>
                    </a:solidFill>
                  </a:tcPr>
                </a:tc>
                <a:tc>
                  <a:txBody>
                    <a:bodyPr/>
                    <a:lstStyle/>
                    <a:p>
                      <a:pPr algn="r"/>
                      <a:r>
                        <a:rPr lang="en-US" sz="1100" dirty="0">
                          <a:solidFill>
                            <a:srgbClr val="FFAA00"/>
                          </a:solidFill>
                          <a:latin typeface="Object Sans" pitchFamily="34" charset="0"/>
                          <a:ea typeface="Object Sans" pitchFamily="34" charset="-122"/>
                          <a:cs typeface="Object Sans" pitchFamily="34" charset="-120"/>
                        </a:rPr>
                        <a:t>4133.6</a:t>
                      </a:r>
                      <a:endParaRPr lang="en-US" sz="1050" dirty="0">
                        <a:latin typeface="Object Sans" charset="0"/>
                        <a:ea typeface="Object Sans" charset="0"/>
                        <a:cs typeface="Object Sans" charset="0"/>
                      </a:endParaRPr>
                    </a:p>
                  </a:txBody>
                  <a:tcPr marL="66675" marR="66675" marT="66675" marB="66675">
                    <a:lnL w="9525" cap="flat" cmpd="sng" algn="ctr">
                      <a:solidFill>
                        <a:srgbClr val="2B2A35">
                          <a:alpha val="10000"/>
                        </a:srgbClr>
                      </a:solidFill>
                      <a:prstDash val="solid"/>
                      <a:round/>
                      <a:headEnd type="none" w="med" len="med"/>
                      <a:tailEnd type="none" w="med" len="med"/>
                    </a:lnL>
                    <a:lnR w="9525" cap="flat" cmpd="sng" algn="ctr">
                      <a:solidFill>
                        <a:srgbClr val="2B2A35">
                          <a:alpha val="10000"/>
                        </a:srgbClr>
                      </a:solidFill>
                      <a:prstDash val="solid"/>
                      <a:round/>
                      <a:headEnd type="none" w="med" len="med"/>
                      <a:tailEnd type="none" w="med" len="med"/>
                    </a:lnR>
                    <a:lnT w="9525" cap="flat" cmpd="sng" algn="ctr">
                      <a:solidFill>
                        <a:srgbClr val="2B2A35">
                          <a:alpha val="10000"/>
                        </a:srgbClr>
                      </a:solidFill>
                      <a:prstDash val="solid"/>
                      <a:round/>
                      <a:headEnd type="none" w="med" len="med"/>
                      <a:tailEnd type="none" w="med" len="med"/>
                    </a:lnT>
                    <a:lnB w="9525" cap="flat" cmpd="sng" algn="ctr">
                      <a:solidFill>
                        <a:srgbClr val="2B2A35">
                          <a:alpha val="10000"/>
                        </a:srgbClr>
                      </a:solidFill>
                      <a:prstDash val="solid"/>
                      <a:round/>
                      <a:headEnd type="none" w="med" len="med"/>
                      <a:tailEnd type="none" w="med" len="med"/>
                    </a:lnB>
                    <a:solidFill>
                      <a:srgbClr val="003540"/>
                    </a:solidFill>
                  </a:tcPr>
                </a:tc>
                <a:tc>
                  <a:txBody>
                    <a:bodyPr/>
                    <a:lstStyle/>
                    <a:p>
                      <a:pPr algn="r"/>
                      <a:r>
                        <a:rPr lang="en-US" sz="1100" dirty="0">
                          <a:solidFill>
                            <a:srgbClr val="FFAA00"/>
                          </a:solidFill>
                          <a:latin typeface="Object Sans" pitchFamily="34" charset="0"/>
                          <a:ea typeface="Object Sans" pitchFamily="34" charset="-122"/>
                          <a:cs typeface="Object Sans" pitchFamily="34" charset="-120"/>
                        </a:rPr>
                        <a:t>2232.8</a:t>
                      </a:r>
                      <a:endParaRPr lang="en-US" sz="1050" dirty="0">
                        <a:latin typeface="Object Sans" charset="0"/>
                        <a:ea typeface="Object Sans" charset="0"/>
                        <a:cs typeface="Object Sans" charset="0"/>
                      </a:endParaRPr>
                    </a:p>
                  </a:txBody>
                  <a:tcPr marL="66675" marR="66675" marT="66675" marB="66675">
                    <a:lnL w="9525" cap="flat" cmpd="sng" algn="ctr">
                      <a:solidFill>
                        <a:srgbClr val="2B2A35">
                          <a:alpha val="10000"/>
                        </a:srgbClr>
                      </a:solidFill>
                      <a:prstDash val="solid"/>
                      <a:round/>
                      <a:headEnd type="none" w="med" len="med"/>
                      <a:tailEnd type="none" w="med" len="med"/>
                    </a:lnL>
                    <a:lnR w="9525" cap="flat" cmpd="sng" algn="ctr">
                      <a:solidFill>
                        <a:srgbClr val="2B2A35">
                          <a:alpha val="10000"/>
                        </a:srgbClr>
                      </a:solidFill>
                      <a:prstDash val="solid"/>
                      <a:round/>
                      <a:headEnd type="none" w="med" len="med"/>
                      <a:tailEnd type="none" w="med" len="med"/>
                    </a:lnR>
                    <a:lnT w="9525" cap="flat" cmpd="sng" algn="ctr">
                      <a:solidFill>
                        <a:srgbClr val="2B2A35">
                          <a:alpha val="10000"/>
                        </a:srgbClr>
                      </a:solidFill>
                      <a:prstDash val="solid"/>
                      <a:round/>
                      <a:headEnd type="none" w="med" len="med"/>
                      <a:tailEnd type="none" w="med" len="med"/>
                    </a:lnT>
                    <a:lnB w="9525" cap="flat" cmpd="sng" algn="ctr">
                      <a:solidFill>
                        <a:srgbClr val="2B2A35">
                          <a:alpha val="10000"/>
                        </a:srgbClr>
                      </a:solidFill>
                      <a:prstDash val="solid"/>
                      <a:round/>
                      <a:headEnd type="none" w="med" len="med"/>
                      <a:tailEnd type="none" w="med" len="med"/>
                    </a:lnB>
                    <a:solidFill>
                      <a:srgbClr val="003540"/>
                    </a:solidFill>
                  </a:tcPr>
                </a:tc>
                <a:tc>
                  <a:txBody>
                    <a:bodyPr/>
                    <a:lstStyle/>
                    <a:p>
                      <a:pPr algn="r"/>
                      <a:r>
                        <a:rPr lang="en-US" sz="1100" dirty="0">
                          <a:solidFill>
                            <a:srgbClr val="FFAA00"/>
                          </a:solidFill>
                          <a:latin typeface="Object Sans" pitchFamily="34" charset="0"/>
                          <a:ea typeface="Object Sans" pitchFamily="34" charset="-122"/>
                          <a:cs typeface="Object Sans" pitchFamily="34" charset="-120"/>
                        </a:rPr>
                        <a:t>594.1</a:t>
                      </a:r>
                      <a:endParaRPr lang="en-US" sz="1050" dirty="0">
                        <a:latin typeface="Object Sans" charset="0"/>
                        <a:ea typeface="Object Sans" charset="0"/>
                        <a:cs typeface="Object Sans" charset="0"/>
                      </a:endParaRPr>
                    </a:p>
                  </a:txBody>
                  <a:tcPr marL="66675" marR="66675" marT="66675" marB="66675">
                    <a:lnL w="9525" cap="flat" cmpd="sng" algn="ctr">
                      <a:solidFill>
                        <a:srgbClr val="2B2A35">
                          <a:alpha val="10000"/>
                        </a:srgbClr>
                      </a:solidFill>
                      <a:prstDash val="solid"/>
                      <a:round/>
                      <a:headEnd type="none" w="med" len="med"/>
                      <a:tailEnd type="none" w="med" len="med"/>
                    </a:lnL>
                    <a:lnR w="9525" cap="flat" cmpd="sng" algn="ctr">
                      <a:solidFill>
                        <a:srgbClr val="2B2A35">
                          <a:alpha val="10000"/>
                        </a:srgbClr>
                      </a:solidFill>
                      <a:prstDash val="solid"/>
                      <a:round/>
                      <a:headEnd type="none" w="med" len="med"/>
                      <a:tailEnd type="none" w="med" len="med"/>
                    </a:lnR>
                    <a:lnT w="9525" cap="flat" cmpd="sng" algn="ctr">
                      <a:solidFill>
                        <a:srgbClr val="2B2A35">
                          <a:alpha val="10000"/>
                        </a:srgbClr>
                      </a:solidFill>
                      <a:prstDash val="solid"/>
                      <a:round/>
                      <a:headEnd type="none" w="med" len="med"/>
                      <a:tailEnd type="none" w="med" len="med"/>
                    </a:lnT>
                    <a:lnB w="9525" cap="flat" cmpd="sng" algn="ctr">
                      <a:solidFill>
                        <a:srgbClr val="2B2A35">
                          <a:alpha val="10000"/>
                        </a:srgbClr>
                      </a:solidFill>
                      <a:prstDash val="solid"/>
                      <a:round/>
                      <a:headEnd type="none" w="med" len="med"/>
                      <a:tailEnd type="none" w="med" len="med"/>
                    </a:lnB>
                    <a:solidFill>
                      <a:srgbClr val="003540"/>
                    </a:solidFill>
                  </a:tcPr>
                </a:tc>
                <a:tc>
                  <a:txBody>
                    <a:bodyPr/>
                    <a:lstStyle/>
                    <a:p>
                      <a:pPr algn="r">
                        <a:lnSpc>
                          <a:spcPct val="100000"/>
                        </a:lnSpc>
                      </a:pPr>
                      <a:r>
                        <a:rPr lang="en-US" sz="1100" kern="1200" dirty="0">
                          <a:solidFill>
                            <a:srgbClr val="FFAA00"/>
                          </a:solidFill>
                          <a:latin typeface="Object Sans" pitchFamily="34" charset="0"/>
                          <a:ea typeface="Object Sans" pitchFamily="34" charset="-122"/>
                          <a:cs typeface="Object Sans" charset="0"/>
                        </a:rPr>
                        <a:t>734.4</a:t>
                      </a:r>
                    </a:p>
                  </a:txBody>
                  <a:tcPr marL="66675" marR="66675" marT="66675" marB="66675">
                    <a:lnL w="9525" cap="flat" cmpd="sng" algn="ctr">
                      <a:solidFill>
                        <a:srgbClr val="2B2A35">
                          <a:alpha val="10000"/>
                        </a:srgbClr>
                      </a:solidFill>
                      <a:prstDash val="solid"/>
                      <a:round/>
                      <a:headEnd type="none" w="med" len="med"/>
                      <a:tailEnd type="none" w="med" len="med"/>
                    </a:lnL>
                    <a:lnR w="9525" cap="flat" cmpd="sng" algn="ctr">
                      <a:solidFill>
                        <a:srgbClr val="2B2A35">
                          <a:alpha val="10000"/>
                        </a:srgbClr>
                      </a:solidFill>
                      <a:prstDash val="solid"/>
                      <a:round/>
                      <a:headEnd type="none" w="med" len="med"/>
                      <a:tailEnd type="none" w="med" len="med"/>
                    </a:lnR>
                    <a:lnT w="9525" cap="flat" cmpd="sng" algn="ctr">
                      <a:solidFill>
                        <a:srgbClr val="2B2A35">
                          <a:alpha val="10000"/>
                        </a:srgbClr>
                      </a:solidFill>
                      <a:prstDash val="solid"/>
                      <a:round/>
                      <a:headEnd type="none" w="med" len="med"/>
                      <a:tailEnd type="none" w="med" len="med"/>
                    </a:lnT>
                    <a:lnB w="9525" cap="flat" cmpd="sng" algn="ctr">
                      <a:solidFill>
                        <a:srgbClr val="2B2A35">
                          <a:alpha val="10000"/>
                        </a:srgbClr>
                      </a:solidFill>
                      <a:prstDash val="solid"/>
                      <a:round/>
                      <a:headEnd type="none" w="med" len="med"/>
                      <a:tailEnd type="none" w="med" len="med"/>
                    </a:lnB>
                    <a:solidFill>
                      <a:srgbClr val="003540"/>
                    </a:solidFill>
                  </a:tcPr>
                </a:tc>
                <a:extLst>
                  <a:ext uri="{0D108BD9-81ED-4DB2-BD59-A6C34878D82A}">
                    <a16:rowId xmlns:a16="http://schemas.microsoft.com/office/drawing/2014/main" val="10009"/>
                  </a:ext>
                </a:extLst>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bg>
      <p:bgPr>
        <a:solidFill>
          <a:srgbClr val="0A1D21"/>
        </a:solidFill>
        <a:effectLst/>
      </p:bgPr>
    </p:bg>
    <p:spTree>
      <p:nvGrpSpPr>
        <p:cNvPr id="1" name=""/>
        <p:cNvGrpSpPr/>
        <p:nvPr/>
      </p:nvGrpSpPr>
      <p:grpSpPr>
        <a:xfrm>
          <a:off x="0" y="0"/>
          <a:ext cx="0" cy="0"/>
          <a:chOff x="0" y="0"/>
          <a:chExt cx="0" cy="0"/>
        </a:xfrm>
      </p:grpSpPr>
      <p:graphicFrame>
        <p:nvGraphicFramePr>
          <p:cNvPr id="3" name="Chart 0"/>
          <p:cNvGraphicFramePr/>
          <p:nvPr>
            <p:extLst>
              <p:ext uri="{D42A27DB-BD31-4B8C-83A1-F6EECF244321}">
                <p14:modId xmlns:p14="http://schemas.microsoft.com/office/powerpoint/2010/main" val="2623794337"/>
              </p:ext>
            </p:extLst>
          </p:nvPr>
        </p:nvGraphicFramePr>
        <p:xfrm>
          <a:off x="2850707" y="1319917"/>
          <a:ext cx="3080966" cy="2926080"/>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 0"/>
          <p:cNvSpPr/>
          <p:nvPr/>
        </p:nvSpPr>
        <p:spPr>
          <a:xfrm>
            <a:off x="815744" y="473784"/>
            <a:ext cx="3080966" cy="304800"/>
          </a:xfrm>
          <a:prstGeom prst="rect">
            <a:avLst/>
          </a:prstGeom>
          <a:noFill/>
          <a:ln/>
        </p:spPr>
        <p:txBody>
          <a:bodyPr wrap="none" lIns="0" tIns="0" rIns="0" bIns="0" rtlCol="0" anchor="t">
            <a:spAutoFit/>
          </a:bodyPr>
          <a:lstStyle/>
          <a:p>
            <a:pPr algn="l">
              <a:lnSpc>
                <a:spcPts val="2400"/>
              </a:lnSpc>
            </a:pPr>
            <a:r>
              <a:rPr lang="en-US" sz="1500" b="1" dirty="0">
                <a:solidFill>
                  <a:srgbClr val="FFAA00"/>
                </a:solidFill>
                <a:latin typeface="Object Sans" pitchFamily="34" charset="0"/>
                <a:ea typeface="Object Sans" pitchFamily="34" charset="-122"/>
                <a:cs typeface="Object Sans" pitchFamily="34" charset="-120"/>
              </a:rPr>
              <a:t>CO2e emissions per GHG scope</a:t>
            </a:r>
            <a:endParaRPr lang="en-US" sz="1500" dirty="0"/>
          </a:p>
        </p:txBody>
      </p:sp>
      <p:pic>
        <p:nvPicPr>
          <p:cNvPr id="5" name="Image 0" descr="https://pitch-assets-ccb95893-de3f-4266-973c-20049231b248.s3.eu-west-1.amazonaws.com/c66725a4-e510-40e7-a91a-513a7e4d9cb9?pitch-bytes=44596&amp;pitch-content-type=image%2Fpng"/>
          <p:cNvPicPr>
            <a:picLocks noChangeAspect="1"/>
          </p:cNvPicPr>
          <p:nvPr/>
        </p:nvPicPr>
        <p:blipFill>
          <a:blip r:embed="rId4"/>
          <a:srcRect/>
          <a:stretch/>
        </p:blipFill>
        <p:spPr>
          <a:xfrm>
            <a:off x="476250" y="4629150"/>
            <a:ext cx="255208" cy="255208"/>
          </a:xfrm>
          <a:prstGeom prst="rect">
            <a:avLst/>
          </a:prstGeom>
        </p:spPr>
      </p:pic>
      <p:sp>
        <p:nvSpPr>
          <p:cNvPr id="6" name="Text 1"/>
          <p:cNvSpPr/>
          <p:nvPr/>
        </p:nvSpPr>
        <p:spPr>
          <a:xfrm>
            <a:off x="4094789" y="2448442"/>
            <a:ext cx="634286" cy="334515"/>
          </a:xfrm>
          <a:prstGeom prst="rect">
            <a:avLst/>
          </a:prstGeom>
          <a:noFill/>
          <a:ln/>
        </p:spPr>
        <p:txBody>
          <a:bodyPr wrap="square" lIns="0" tIns="0" rIns="0" bIns="0" rtlCol="0" anchor="t">
            <a:spAutoFit/>
          </a:bodyPr>
          <a:lstStyle/>
          <a:p>
            <a:pPr algn="ctr">
              <a:lnSpc>
                <a:spcPts val="1350"/>
              </a:lnSpc>
            </a:pPr>
            <a:r>
              <a:rPr lang="en-US" sz="1400" b="1" kern="0" spc="12" dirty="0">
                <a:solidFill>
                  <a:srgbClr val="FAFAFC"/>
                </a:solidFill>
                <a:latin typeface="Object Sans" pitchFamily="34" charset="0"/>
                <a:ea typeface="Object Sans" pitchFamily="34" charset="-122"/>
                <a:cs typeface="Object Sans" pitchFamily="34" charset="-120"/>
              </a:rPr>
              <a:t>734.47 </a:t>
            </a:r>
            <a:endParaRPr lang="en-US" sz="1350" dirty="0"/>
          </a:p>
          <a:p>
            <a:pPr algn="ctr">
              <a:lnSpc>
                <a:spcPts val="1350"/>
              </a:lnSpc>
            </a:pPr>
            <a:r>
              <a:rPr lang="en-US" sz="600" b="1" kern="0" spc="12" dirty="0">
                <a:solidFill>
                  <a:srgbClr val="FAFAFC"/>
                </a:solidFill>
                <a:latin typeface="Object Sans" pitchFamily="34" charset="0"/>
                <a:ea typeface="Object Sans" pitchFamily="34" charset="-122"/>
                <a:cs typeface="Object Sans" pitchFamily="34" charset="-120"/>
              </a:rPr>
              <a:t>t CO2e</a:t>
            </a:r>
            <a:endParaRPr lang="en-US" sz="135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bg>
      <p:bgPr>
        <a:solidFill>
          <a:srgbClr val="0A1D21"/>
        </a:solidFill>
        <a:effectLst/>
      </p:bgPr>
    </p:bg>
    <p:spTree>
      <p:nvGrpSpPr>
        <p:cNvPr id="1" name=""/>
        <p:cNvGrpSpPr/>
        <p:nvPr/>
      </p:nvGrpSpPr>
      <p:grpSpPr>
        <a:xfrm>
          <a:off x="0" y="0"/>
          <a:ext cx="0" cy="0"/>
          <a:chOff x="0" y="0"/>
          <a:chExt cx="0" cy="0"/>
        </a:xfrm>
      </p:grpSpPr>
      <p:graphicFrame>
        <p:nvGraphicFramePr>
          <p:cNvPr id="3" name="Chart 0"/>
          <p:cNvGraphicFramePr/>
          <p:nvPr>
            <p:extLst>
              <p:ext uri="{D42A27DB-BD31-4B8C-83A1-F6EECF244321}">
                <p14:modId xmlns:p14="http://schemas.microsoft.com/office/powerpoint/2010/main" val="2635135515"/>
              </p:ext>
            </p:extLst>
          </p:nvPr>
        </p:nvGraphicFramePr>
        <p:xfrm>
          <a:off x="898497" y="1035592"/>
          <a:ext cx="7665058" cy="3719288"/>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 0"/>
          <p:cNvSpPr/>
          <p:nvPr/>
        </p:nvSpPr>
        <p:spPr>
          <a:xfrm>
            <a:off x="815744" y="473784"/>
            <a:ext cx="3080966" cy="304800"/>
          </a:xfrm>
          <a:prstGeom prst="rect">
            <a:avLst/>
          </a:prstGeom>
          <a:noFill/>
          <a:ln/>
        </p:spPr>
        <p:txBody>
          <a:bodyPr wrap="none" lIns="0" tIns="0" rIns="0" bIns="0" rtlCol="0" anchor="t">
            <a:spAutoFit/>
          </a:bodyPr>
          <a:lstStyle/>
          <a:p>
            <a:pPr algn="l">
              <a:lnSpc>
                <a:spcPts val="2400"/>
              </a:lnSpc>
            </a:pPr>
            <a:r>
              <a:rPr lang="en-US" sz="1500" b="1" dirty="0">
                <a:solidFill>
                  <a:srgbClr val="FFAA00"/>
                </a:solidFill>
                <a:latin typeface="Object Sans" pitchFamily="34" charset="0"/>
                <a:ea typeface="Object Sans" pitchFamily="34" charset="-122"/>
                <a:cs typeface="Object Sans" pitchFamily="34" charset="-120"/>
              </a:rPr>
              <a:t>CO2e emissions per GHG scope</a:t>
            </a:r>
            <a:endParaRPr lang="en-US" sz="1500" dirty="0"/>
          </a:p>
        </p:txBody>
      </p:sp>
      <p:pic>
        <p:nvPicPr>
          <p:cNvPr id="5" name="Image 0" descr="https://pitch-assets-ccb95893-de3f-4266-973c-20049231b248.s3.eu-west-1.amazonaws.com/c66725a4-e510-40e7-a91a-513a7e4d9cb9?pitch-bytes=44596&amp;pitch-content-type=image%2Fpng"/>
          <p:cNvPicPr>
            <a:picLocks noChangeAspect="1"/>
          </p:cNvPicPr>
          <p:nvPr/>
        </p:nvPicPr>
        <p:blipFill>
          <a:blip r:embed="rId4"/>
          <a:srcRect/>
          <a:stretch/>
        </p:blipFill>
        <p:spPr>
          <a:xfrm>
            <a:off x="476250" y="4629150"/>
            <a:ext cx="255208" cy="255208"/>
          </a:xfrm>
          <a:prstGeom prst="rect">
            <a:avLst/>
          </a:prstGeom>
        </p:spPr>
      </p:pic>
      <p:sp>
        <p:nvSpPr>
          <p:cNvPr id="6" name="Text 1"/>
          <p:cNvSpPr/>
          <p:nvPr/>
        </p:nvSpPr>
        <p:spPr>
          <a:xfrm>
            <a:off x="4147973" y="2404492"/>
            <a:ext cx="514179" cy="334515"/>
          </a:xfrm>
          <a:prstGeom prst="rect">
            <a:avLst/>
          </a:prstGeom>
          <a:noFill/>
          <a:ln/>
        </p:spPr>
        <p:txBody>
          <a:bodyPr wrap="none" lIns="0" tIns="0" rIns="0" bIns="0" rtlCol="0" anchor="t">
            <a:spAutoFit/>
          </a:bodyPr>
          <a:lstStyle/>
          <a:p>
            <a:pPr algn="ctr">
              <a:lnSpc>
                <a:spcPts val="1350"/>
              </a:lnSpc>
            </a:pPr>
            <a:r>
              <a:rPr lang="en-US" sz="1400" b="1" kern="0" spc="12" dirty="0">
                <a:solidFill>
                  <a:srgbClr val="FAFAFC"/>
                </a:solidFill>
                <a:latin typeface="Object Sans" pitchFamily="34" charset="0"/>
                <a:ea typeface="Object Sans" pitchFamily="34" charset="-122"/>
                <a:cs typeface="Object Sans" pitchFamily="34" charset="-120"/>
              </a:rPr>
              <a:t>734.47</a:t>
            </a:r>
            <a:endParaRPr lang="en-US" sz="1350" dirty="0"/>
          </a:p>
          <a:p>
            <a:pPr algn="ctr">
              <a:lnSpc>
                <a:spcPts val="1350"/>
              </a:lnSpc>
            </a:pPr>
            <a:r>
              <a:rPr lang="en-US" sz="600" b="1" kern="0" spc="12" dirty="0">
                <a:solidFill>
                  <a:srgbClr val="FAFAFC"/>
                </a:solidFill>
                <a:latin typeface="Object Sans" pitchFamily="34" charset="0"/>
                <a:ea typeface="Object Sans" pitchFamily="34" charset="-122"/>
                <a:cs typeface="Object Sans" pitchFamily="34" charset="-120"/>
              </a:rPr>
              <a:t> CO2e</a:t>
            </a:r>
            <a:endParaRPr lang="en-US" sz="135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bg>
      <p:bgPr>
        <a:solidFill>
          <a:srgbClr val="0A1D21"/>
        </a:solidFill>
        <a:effectLst/>
      </p:bgPr>
    </p:bg>
    <p:spTree>
      <p:nvGrpSpPr>
        <p:cNvPr id="1" name=""/>
        <p:cNvGrpSpPr/>
        <p:nvPr/>
      </p:nvGrpSpPr>
      <p:grpSpPr>
        <a:xfrm>
          <a:off x="0" y="0"/>
          <a:ext cx="0" cy="0"/>
          <a:chOff x="0" y="0"/>
          <a:chExt cx="0" cy="0"/>
        </a:xfrm>
      </p:grpSpPr>
      <p:graphicFrame>
        <p:nvGraphicFramePr>
          <p:cNvPr id="3" name="Chart 0"/>
          <p:cNvGraphicFramePr/>
          <p:nvPr>
            <p:extLst>
              <p:ext uri="{D42A27DB-BD31-4B8C-83A1-F6EECF244321}">
                <p14:modId xmlns:p14="http://schemas.microsoft.com/office/powerpoint/2010/main" val="2269642248"/>
              </p:ext>
            </p:extLst>
          </p:nvPr>
        </p:nvGraphicFramePr>
        <p:xfrm>
          <a:off x="2485358" y="1285875"/>
          <a:ext cx="4572000" cy="2571750"/>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 0"/>
          <p:cNvSpPr/>
          <p:nvPr/>
        </p:nvSpPr>
        <p:spPr>
          <a:xfrm>
            <a:off x="2485351" y="473784"/>
            <a:ext cx="3498168" cy="304800"/>
          </a:xfrm>
          <a:prstGeom prst="rect">
            <a:avLst/>
          </a:prstGeom>
          <a:noFill/>
          <a:ln/>
        </p:spPr>
        <p:txBody>
          <a:bodyPr wrap="none" lIns="0" tIns="0" rIns="0" bIns="0" rtlCol="0" anchor="t">
            <a:spAutoFit/>
          </a:bodyPr>
          <a:lstStyle/>
          <a:p>
            <a:pPr algn="l">
              <a:lnSpc>
                <a:spcPts val="2400"/>
              </a:lnSpc>
            </a:pPr>
            <a:r>
              <a:rPr lang="en-US" sz="1500" b="1" dirty="0">
                <a:solidFill>
                  <a:srgbClr val="FFAA00"/>
                </a:solidFill>
                <a:latin typeface="Object Sans" pitchFamily="34" charset="0"/>
                <a:ea typeface="Object Sans" pitchFamily="34" charset="-122"/>
                <a:cs typeface="Object Sans" pitchFamily="34" charset="-120"/>
              </a:rPr>
              <a:t>CO2e emissions per supplier (top 10)</a:t>
            </a:r>
            <a:endParaRPr lang="en-US" sz="1500" dirty="0"/>
          </a:p>
        </p:txBody>
      </p:sp>
      <p:sp>
        <p:nvSpPr>
          <p:cNvPr id="5" name="Text 1"/>
          <p:cNvSpPr/>
          <p:nvPr/>
        </p:nvSpPr>
        <p:spPr>
          <a:xfrm>
            <a:off x="5308374" y="4184557"/>
            <a:ext cx="513345" cy="182873"/>
          </a:xfrm>
          <a:prstGeom prst="rect">
            <a:avLst/>
          </a:prstGeom>
          <a:noFill/>
          <a:ln/>
        </p:spPr>
        <p:txBody>
          <a:bodyPr wrap="none" lIns="0" tIns="0" rIns="0" bIns="0" rtlCol="0" anchor="t">
            <a:spAutoFit/>
          </a:bodyPr>
          <a:lstStyle/>
          <a:p>
            <a:pPr algn="l">
              <a:lnSpc>
                <a:spcPts val="1440"/>
              </a:lnSpc>
            </a:pPr>
            <a:r>
              <a:rPr lang="en-US" sz="900" b="0" kern="0" spc="12" dirty="0">
                <a:solidFill>
                  <a:srgbClr val="FFAA00"/>
                </a:solidFill>
                <a:latin typeface="Object Sans" pitchFamily="34" charset="0"/>
                <a:ea typeface="Object Sans" pitchFamily="34" charset="-122"/>
                <a:cs typeface="Object Sans" pitchFamily="34" charset="-120"/>
              </a:rPr>
              <a:t>[t CO2e]</a:t>
            </a:r>
            <a:endParaRPr lang="en-US" sz="900" dirty="0"/>
          </a:p>
        </p:txBody>
      </p:sp>
      <p:pic>
        <p:nvPicPr>
          <p:cNvPr id="6" name="Image 0" descr="https://pitch-assets-ccb95893-de3f-4266-973c-20049231b248.s3.eu-west-1.amazonaws.com/c66725a4-e510-40e7-a91a-513a7e4d9cb9?pitch-bytes=44596&amp;pitch-content-type=image%2Fpng"/>
          <p:cNvPicPr>
            <a:picLocks noChangeAspect="1"/>
          </p:cNvPicPr>
          <p:nvPr/>
        </p:nvPicPr>
        <p:blipFill>
          <a:blip r:embed="rId4"/>
          <a:srcRect/>
          <a:stretch/>
        </p:blipFill>
        <p:spPr>
          <a:xfrm>
            <a:off x="476250" y="4629150"/>
            <a:ext cx="255208" cy="255208"/>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bg>
      <p:bgPr>
        <a:solidFill>
          <a:srgbClr val="0A1D21"/>
        </a:solidFill>
        <a:effectLst/>
      </p:bgPr>
    </p:bg>
    <p:spTree>
      <p:nvGrpSpPr>
        <p:cNvPr id="1" name=""/>
        <p:cNvGrpSpPr/>
        <p:nvPr/>
      </p:nvGrpSpPr>
      <p:grpSpPr>
        <a:xfrm>
          <a:off x="0" y="0"/>
          <a:ext cx="0" cy="0"/>
          <a:chOff x="0" y="0"/>
          <a:chExt cx="0" cy="0"/>
        </a:xfrm>
      </p:grpSpPr>
      <p:graphicFrame>
        <p:nvGraphicFramePr>
          <p:cNvPr id="3" name="Chart 0"/>
          <p:cNvGraphicFramePr/>
          <p:nvPr>
            <p:extLst>
              <p:ext uri="{D42A27DB-BD31-4B8C-83A1-F6EECF244321}">
                <p14:modId xmlns:p14="http://schemas.microsoft.com/office/powerpoint/2010/main" val="649451117"/>
              </p:ext>
            </p:extLst>
          </p:nvPr>
        </p:nvGraphicFramePr>
        <p:xfrm>
          <a:off x="2485701" y="1285875"/>
          <a:ext cx="4572000" cy="2571750"/>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 0"/>
          <p:cNvSpPr/>
          <p:nvPr/>
        </p:nvSpPr>
        <p:spPr>
          <a:xfrm>
            <a:off x="2485351" y="473784"/>
            <a:ext cx="4382096" cy="304800"/>
          </a:xfrm>
          <a:prstGeom prst="rect">
            <a:avLst/>
          </a:prstGeom>
          <a:noFill/>
          <a:ln/>
        </p:spPr>
        <p:txBody>
          <a:bodyPr wrap="none" lIns="0" tIns="0" rIns="0" bIns="0" rtlCol="0" anchor="t">
            <a:spAutoFit/>
          </a:bodyPr>
          <a:lstStyle/>
          <a:p>
            <a:pPr algn="l">
              <a:lnSpc>
                <a:spcPts val="2400"/>
              </a:lnSpc>
            </a:pPr>
            <a:r>
              <a:rPr lang="en-US" sz="1500" b="1" dirty="0">
                <a:solidFill>
                  <a:srgbClr val="FFAA00"/>
                </a:solidFill>
                <a:latin typeface="Object Sans" pitchFamily="34" charset="0"/>
                <a:ea typeface="Object Sans" pitchFamily="34" charset="-122"/>
                <a:cs typeface="Object Sans" pitchFamily="34" charset="-120"/>
              </a:rPr>
              <a:t>CO2e emissions per product category (top 10)</a:t>
            </a:r>
            <a:endParaRPr lang="en-US" sz="1500" dirty="0"/>
          </a:p>
        </p:txBody>
      </p:sp>
      <p:sp>
        <p:nvSpPr>
          <p:cNvPr id="5" name="Text 1"/>
          <p:cNvSpPr/>
          <p:nvPr/>
        </p:nvSpPr>
        <p:spPr>
          <a:xfrm>
            <a:off x="5308374" y="4184557"/>
            <a:ext cx="513383" cy="180975"/>
          </a:xfrm>
          <a:prstGeom prst="rect">
            <a:avLst/>
          </a:prstGeom>
          <a:noFill/>
          <a:ln/>
        </p:spPr>
        <p:txBody>
          <a:bodyPr wrap="none" lIns="0" tIns="0" rIns="0" bIns="0" rtlCol="0" anchor="t">
            <a:spAutoFit/>
          </a:bodyPr>
          <a:lstStyle/>
          <a:p>
            <a:pPr algn="l">
              <a:lnSpc>
                <a:spcPts val="1440"/>
              </a:lnSpc>
            </a:pPr>
            <a:r>
              <a:rPr lang="en-US" sz="900" b="0" kern="0" spc="12" dirty="0">
                <a:solidFill>
                  <a:srgbClr val="FFAA00"/>
                </a:solidFill>
                <a:latin typeface="Object Sans" pitchFamily="34" charset="0"/>
                <a:ea typeface="Object Sans" pitchFamily="34" charset="-122"/>
                <a:cs typeface="Object Sans" pitchFamily="34" charset="-120"/>
              </a:rPr>
              <a:t>[t CO2e]</a:t>
            </a:r>
            <a:endParaRPr lang="en-US" sz="900" dirty="0"/>
          </a:p>
        </p:txBody>
      </p:sp>
      <p:pic>
        <p:nvPicPr>
          <p:cNvPr id="6" name="Image 0" descr="https://pitch-assets-ccb95893-de3f-4266-973c-20049231b248.s3.eu-west-1.amazonaws.com/c66725a4-e510-40e7-a91a-513a7e4d9cb9?pitch-bytes=44596&amp;pitch-content-type=image%2Fpng"/>
          <p:cNvPicPr>
            <a:picLocks noChangeAspect="1"/>
          </p:cNvPicPr>
          <p:nvPr/>
        </p:nvPicPr>
        <p:blipFill>
          <a:blip r:embed="rId4"/>
          <a:srcRect/>
          <a:stretch/>
        </p:blipFill>
        <p:spPr>
          <a:xfrm>
            <a:off x="476250" y="4629150"/>
            <a:ext cx="255208" cy="255208"/>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bg>
      <p:bgPr>
        <a:solidFill>
          <a:srgbClr val="E6E3DB"/>
        </a:solidFill>
        <a:effectLst/>
      </p:bgPr>
    </p:bg>
    <p:spTree>
      <p:nvGrpSpPr>
        <p:cNvPr id="1" name=""/>
        <p:cNvGrpSpPr/>
        <p:nvPr/>
      </p:nvGrpSpPr>
      <p:grpSpPr>
        <a:xfrm>
          <a:off x="0" y="0"/>
          <a:ext cx="0" cy="0"/>
          <a:chOff x="0" y="0"/>
          <a:chExt cx="0" cy="0"/>
        </a:xfrm>
      </p:grpSpPr>
      <p:sp>
        <p:nvSpPr>
          <p:cNvPr id="3" name="Text 0"/>
          <p:cNvSpPr/>
          <p:nvPr/>
        </p:nvSpPr>
        <p:spPr>
          <a:xfrm>
            <a:off x="476250" y="483888"/>
            <a:ext cx="4762" cy="3529013"/>
          </a:xfrm>
          <a:prstGeom prst="rect">
            <a:avLst/>
          </a:prstGeom>
          <a:noFill/>
          <a:ln/>
        </p:spPr>
        <p:txBody>
          <a:bodyPr wrap="none" lIns="0" tIns="0" rIns="0" bIns="0" rtlCol="0" anchor="t">
            <a:spAutoFit/>
          </a:bodyPr>
          <a:lstStyle/>
          <a:p>
            <a:pPr algn="l">
              <a:lnSpc>
                <a:spcPts val="2160"/>
              </a:lnSpc>
            </a:pPr>
            <a:endParaRPr lang="en-US" sz="1350" dirty="0"/>
          </a:p>
          <a:p>
            <a:pPr algn="l">
              <a:lnSpc>
                <a:spcPts val="2160"/>
              </a:lnSpc>
            </a:pPr>
            <a:endParaRPr lang="en-US" sz="1350" dirty="0"/>
          </a:p>
          <a:p>
            <a:pPr algn="l">
              <a:lnSpc>
                <a:spcPts val="2160"/>
              </a:lnSpc>
            </a:pPr>
            <a:endParaRPr lang="en-US" sz="1350" dirty="0"/>
          </a:p>
          <a:p>
            <a:pPr algn="l">
              <a:lnSpc>
                <a:spcPts val="2160"/>
              </a:lnSpc>
            </a:pPr>
            <a:endParaRPr lang="en-US" sz="1350" dirty="0"/>
          </a:p>
          <a:p>
            <a:pPr algn="l">
              <a:lnSpc>
                <a:spcPts val="2160"/>
              </a:lnSpc>
            </a:pPr>
            <a:endParaRPr lang="en-US" sz="1350" dirty="0"/>
          </a:p>
          <a:p>
            <a:pPr algn="l">
              <a:lnSpc>
                <a:spcPts val="2160"/>
              </a:lnSpc>
            </a:pPr>
            <a:endParaRPr lang="en-US" sz="1350" dirty="0"/>
          </a:p>
          <a:p>
            <a:pPr algn="l">
              <a:lnSpc>
                <a:spcPts val="2160"/>
              </a:lnSpc>
            </a:pPr>
            <a:endParaRPr lang="en-US" sz="1350" dirty="0"/>
          </a:p>
          <a:p>
            <a:pPr algn="l">
              <a:lnSpc>
                <a:spcPts val="2160"/>
              </a:lnSpc>
            </a:pPr>
            <a:endParaRPr lang="en-US" sz="1350" dirty="0"/>
          </a:p>
          <a:p>
            <a:pPr algn="l">
              <a:lnSpc>
                <a:spcPts val="2160"/>
              </a:lnSpc>
            </a:pPr>
            <a:endParaRPr lang="en-US" sz="1350" dirty="0"/>
          </a:p>
          <a:p>
            <a:pPr algn="l">
              <a:lnSpc>
                <a:spcPts val="2160"/>
              </a:lnSpc>
            </a:pPr>
            <a:endParaRPr lang="en-US" sz="1350" dirty="0"/>
          </a:p>
          <a:p>
            <a:pPr algn="l">
              <a:lnSpc>
                <a:spcPts val="2160"/>
              </a:lnSpc>
            </a:pPr>
            <a:endParaRPr lang="en-US" sz="1350" dirty="0"/>
          </a:p>
          <a:p>
            <a:pPr algn="l">
              <a:lnSpc>
                <a:spcPts val="2160"/>
              </a:lnSpc>
            </a:pPr>
            <a:endParaRPr lang="en-US" sz="1350" dirty="0"/>
          </a:p>
          <a:p>
            <a:pPr algn="l">
              <a:lnSpc>
                <a:spcPts val="2160"/>
              </a:lnSpc>
            </a:pPr>
            <a:endParaRPr lang="en-US" sz="1350" dirty="0"/>
          </a:p>
        </p:txBody>
      </p:sp>
      <p:sp>
        <p:nvSpPr>
          <p:cNvPr id="4" name="Text 1"/>
          <p:cNvSpPr/>
          <p:nvPr/>
        </p:nvSpPr>
        <p:spPr>
          <a:xfrm>
            <a:off x="476250" y="767789"/>
            <a:ext cx="7350919" cy="476250"/>
          </a:xfrm>
          <a:prstGeom prst="rect">
            <a:avLst/>
          </a:prstGeom>
          <a:noFill/>
          <a:ln/>
        </p:spPr>
        <p:txBody>
          <a:bodyPr wrap="square" lIns="0" tIns="0" rIns="0" bIns="0" rtlCol="0" anchor="t"/>
          <a:lstStyle/>
          <a:p>
            <a:pPr algn="l">
              <a:lnSpc>
                <a:spcPts val="3750"/>
              </a:lnSpc>
            </a:pPr>
            <a:r>
              <a:rPr lang="en-US" sz="3800" b="1" kern="0" spc="-60" dirty="0">
                <a:solidFill>
                  <a:srgbClr val="003540"/>
                </a:solidFill>
                <a:latin typeface="Object Sans" pitchFamily="34" charset="0"/>
                <a:ea typeface="Object Sans" pitchFamily="34" charset="-122"/>
                <a:cs typeface="Object Sans" pitchFamily="34" charset="-120"/>
              </a:rPr>
              <a:t>Report Summary</a:t>
            </a:r>
            <a:endParaRPr lang="en-US" sz="3750" dirty="0"/>
          </a:p>
        </p:txBody>
      </p:sp>
      <p:pic>
        <p:nvPicPr>
          <p:cNvPr id="5" name="Image 0" descr="https://pitch-assets-ccb95893-de3f-4266-973c-20049231b248.s3.eu-west-1.amazonaws.com/b9ece9a3-b388-464e-8a02-504e32fbdee8?pitch-bytes=44800&amp;pitch-content-type=image%2Fpng"/>
          <p:cNvPicPr>
            <a:picLocks noChangeAspect="1"/>
          </p:cNvPicPr>
          <p:nvPr/>
        </p:nvPicPr>
        <p:blipFill>
          <a:blip r:embed="rId3"/>
          <a:srcRect/>
          <a:stretch/>
        </p:blipFill>
        <p:spPr>
          <a:xfrm>
            <a:off x="476250" y="4629150"/>
            <a:ext cx="255208" cy="255208"/>
          </a:xfrm>
          <a:prstGeom prst="rect">
            <a:avLst/>
          </a:prstGeom>
        </p:spPr>
      </p:pic>
      <p:sp>
        <p:nvSpPr>
          <p:cNvPr id="6" name="Text 2"/>
          <p:cNvSpPr/>
          <p:nvPr/>
        </p:nvSpPr>
        <p:spPr>
          <a:xfrm>
            <a:off x="477740" y="1600200"/>
            <a:ext cx="6717841" cy="1371600"/>
          </a:xfrm>
          <a:prstGeom prst="rect">
            <a:avLst/>
          </a:prstGeom>
          <a:noFill/>
          <a:ln/>
        </p:spPr>
        <p:txBody>
          <a:bodyPr wrap="square" lIns="0" tIns="0" rIns="0" bIns="0" rtlCol="0" anchor="t"/>
          <a:lstStyle/>
          <a:p>
            <a:pPr algn="l">
              <a:lnSpc>
                <a:spcPts val="1350"/>
              </a:lnSpc>
            </a:pPr>
            <a:r>
              <a:rPr lang="en-US" sz="900" b="1" dirty="0">
                <a:solidFill>
                  <a:srgbClr val="003540"/>
                </a:solidFill>
                <a:latin typeface="Object Sans" pitchFamily="34" charset="0"/>
                <a:ea typeface="Object Sans" pitchFamily="34" charset="-122"/>
                <a:cs typeface="Object Sans" pitchFamily="34" charset="-120"/>
              </a:rPr>
              <a:t>﻿Company: </a:t>
            </a:r>
            <a:r>
              <a:rPr lang="en-US" sz="1400" b="0" dirty="0">
                <a:solidFill>
                  <a:srgbClr val="003540"/>
                </a:solidFill>
                <a:latin typeface="Object Sans" pitchFamily="34" charset="0"/>
                <a:ea typeface="Object Sans" pitchFamily="34" charset="-122"/>
                <a:cs typeface="Object Sans" pitchFamily="34" charset="-120"/>
              </a:rPr>
              <a:t>Frydenbø Maritime Industries AS</a:t>
            </a:r>
            <a:endParaRPr lang="en-US" sz="1350" dirty="0"/>
          </a:p>
          <a:p>
            <a:pPr algn="l">
              <a:lnSpc>
                <a:spcPts val="1350"/>
              </a:lnSpc>
            </a:pPr>
            <a:endParaRPr lang="en-US" sz="1350" dirty="0"/>
          </a:p>
          <a:p>
            <a:pPr algn="l">
              <a:lnSpc>
                <a:spcPts val="1350"/>
              </a:lnSpc>
            </a:pPr>
            <a:r>
              <a:rPr lang="en-US" sz="900" b="1" dirty="0">
                <a:solidFill>
                  <a:srgbClr val="003540"/>
                </a:solidFill>
                <a:latin typeface="Object Sans" pitchFamily="34" charset="0"/>
                <a:ea typeface="Object Sans" pitchFamily="34" charset="-122"/>
                <a:cs typeface="Object Sans" pitchFamily="34" charset="-120"/>
              </a:rPr>
              <a:t>﻿Methodology</a:t>
            </a:r>
            <a:endParaRPr lang="en-US" sz="1350" dirty="0"/>
          </a:p>
          <a:p>
            <a:pPr algn="l">
              <a:lnSpc>
                <a:spcPts val="1350"/>
              </a:lnSpc>
            </a:pPr>
            <a:r>
              <a:rPr lang="en-US" sz="900" b="0" dirty="0">
                <a:solidFill>
                  <a:srgbClr val="003540"/>
                </a:solidFill>
                <a:latin typeface="Object Sans" pitchFamily="34" charset="0"/>
                <a:ea typeface="Object Sans" pitchFamily="34" charset="-122"/>
                <a:cs typeface="Object Sans" pitchFamily="34" charset="-120"/>
              </a:rPr>
              <a:t>The carbon account was calculated according to the GHG Protocol Standard using the activity-based methodology. The carbon emissions were calculated by multiplying the amount an activity by the greenhouse gas footprint per unit of the activity. Data on greenhouse gas emissions come from suppliers where possible or emission factors from Variable's database. Variable's database is based on leading </a:t>
            </a:r>
            <a:r>
              <a:rPr lang="en-US" sz="1400" b="0" dirty="0">
                <a:solidFill>
                  <a:srgbClr val="003540"/>
                </a:solidFill>
                <a:latin typeface="Object Sans" pitchFamily="34" charset="0"/>
                <a:ea typeface="Object Sans" pitchFamily="34" charset="-122"/>
                <a:cs typeface="Object Sans" pitchFamily="34" charset="-120"/>
              </a:rPr>
              <a:t>emission factor databases, including EcoInvent, Defra and Ember.</a:t>
            </a:r>
            <a:endParaRPr lang="en-US" sz="135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bg>
      <p:bgPr>
        <a:solidFill>
          <a:srgbClr val="E6E3DB"/>
        </a:solidFill>
        <a:effectLst/>
      </p:bgPr>
    </p:bg>
    <p:spTree>
      <p:nvGrpSpPr>
        <p:cNvPr id="1" name=""/>
        <p:cNvGrpSpPr/>
        <p:nvPr/>
      </p:nvGrpSpPr>
      <p:grpSpPr>
        <a:xfrm>
          <a:off x="0" y="0"/>
          <a:ext cx="0" cy="0"/>
          <a:chOff x="0" y="0"/>
          <a:chExt cx="0" cy="0"/>
        </a:xfrm>
      </p:grpSpPr>
      <p:pic>
        <p:nvPicPr>
          <p:cNvPr id="3" name="Image 0" descr="https://pitch-assets-ccb95893-de3f-4266-973c-20049231b248.s3.eu-west-1.amazonaws.com/b5ac9c02-28b7-4300-a480-38f147243014?pitch-bytes=976184&amp;pitch-content-type=image%2Fjpeg"/>
          <p:cNvPicPr>
            <a:picLocks noChangeAspect="1"/>
          </p:cNvPicPr>
          <p:nvPr/>
        </p:nvPicPr>
        <p:blipFill>
          <a:blip r:embed="rId3"/>
          <a:srcRect/>
          <a:stretch/>
        </p:blipFill>
        <p:spPr>
          <a:xfrm>
            <a:off x="0" y="0"/>
            <a:ext cx="9144000" cy="5143500"/>
          </a:xfrm>
          <a:prstGeom prst="rect">
            <a:avLst/>
          </a:prstGeom>
        </p:spPr>
      </p:pic>
      <p:sp>
        <p:nvSpPr>
          <p:cNvPr id="4" name="Text 0"/>
          <p:cNvSpPr/>
          <p:nvPr/>
        </p:nvSpPr>
        <p:spPr>
          <a:xfrm>
            <a:off x="476250" y="472802"/>
            <a:ext cx="6223" cy="3559700"/>
          </a:xfrm>
          <a:prstGeom prst="rect">
            <a:avLst/>
          </a:prstGeom>
          <a:noFill/>
          <a:ln/>
        </p:spPr>
        <p:txBody>
          <a:bodyPr wrap="none" lIns="0" tIns="0" rIns="0" bIns="0" rtlCol="0" anchor="t">
            <a:spAutoFit/>
          </a:bodyPr>
          <a:lstStyle/>
          <a:p>
            <a:pPr algn="l">
              <a:lnSpc>
                <a:spcPts val="2160"/>
              </a:lnSpc>
            </a:pPr>
            <a:endParaRPr lang="en-US" sz="1350" dirty="0"/>
          </a:p>
          <a:p>
            <a:pPr algn="l">
              <a:lnSpc>
                <a:spcPts val="2160"/>
              </a:lnSpc>
            </a:pPr>
            <a:endParaRPr lang="en-US" sz="1350" dirty="0"/>
          </a:p>
          <a:p>
            <a:pPr algn="l">
              <a:lnSpc>
                <a:spcPts val="2160"/>
              </a:lnSpc>
            </a:pPr>
            <a:endParaRPr lang="en-US" sz="1350" dirty="0"/>
          </a:p>
          <a:p>
            <a:pPr algn="l">
              <a:lnSpc>
                <a:spcPts val="2160"/>
              </a:lnSpc>
            </a:pPr>
            <a:endParaRPr lang="en-US" sz="1350" dirty="0"/>
          </a:p>
          <a:p>
            <a:pPr algn="l">
              <a:lnSpc>
                <a:spcPts val="2160"/>
              </a:lnSpc>
            </a:pPr>
            <a:endParaRPr lang="en-US" sz="1350" dirty="0"/>
          </a:p>
          <a:p>
            <a:pPr algn="l">
              <a:lnSpc>
                <a:spcPts val="2160"/>
              </a:lnSpc>
            </a:pPr>
            <a:endParaRPr lang="en-US" sz="1350" dirty="0"/>
          </a:p>
          <a:p>
            <a:pPr algn="l">
              <a:lnSpc>
                <a:spcPts val="2160"/>
              </a:lnSpc>
            </a:pPr>
            <a:endParaRPr lang="en-US" sz="1350" dirty="0"/>
          </a:p>
          <a:p>
            <a:pPr algn="l">
              <a:lnSpc>
                <a:spcPts val="2160"/>
              </a:lnSpc>
            </a:pPr>
            <a:endParaRPr lang="en-US" sz="1350" dirty="0"/>
          </a:p>
          <a:p>
            <a:pPr algn="l">
              <a:lnSpc>
                <a:spcPts val="2160"/>
              </a:lnSpc>
            </a:pPr>
            <a:endParaRPr lang="en-US" sz="1350" dirty="0"/>
          </a:p>
          <a:p>
            <a:pPr algn="l">
              <a:lnSpc>
                <a:spcPts val="2160"/>
              </a:lnSpc>
            </a:pPr>
            <a:endParaRPr lang="en-US" sz="1350" dirty="0"/>
          </a:p>
          <a:p>
            <a:pPr algn="l">
              <a:lnSpc>
                <a:spcPts val="2160"/>
              </a:lnSpc>
            </a:pPr>
            <a:endParaRPr lang="en-US" sz="1350" dirty="0"/>
          </a:p>
          <a:p>
            <a:pPr algn="l">
              <a:lnSpc>
                <a:spcPts val="2160"/>
              </a:lnSpc>
            </a:pPr>
            <a:endParaRPr lang="en-US" sz="1350" dirty="0"/>
          </a:p>
          <a:p>
            <a:pPr algn="l">
              <a:lnSpc>
                <a:spcPts val="2160"/>
              </a:lnSpc>
            </a:pPr>
            <a:endParaRPr lang="en-US" sz="1350" dirty="0"/>
          </a:p>
        </p:txBody>
      </p:sp>
      <p:pic>
        <p:nvPicPr>
          <p:cNvPr id="5" name="Image 1" descr="https://pitch-assets-ccb95893-de3f-4266-973c-20049231b248.s3.eu-west-1.amazonaws.com/06675b87-8943-4984-8ca0-97a755f54c05?pitch-bytes=268309&amp;pitch-content-type=image%2Fpng"/>
          <p:cNvPicPr>
            <a:picLocks noChangeAspect="1"/>
          </p:cNvPicPr>
          <p:nvPr/>
        </p:nvPicPr>
        <p:blipFill>
          <a:blip r:embed="rId4"/>
          <a:srcRect r="20"/>
          <a:stretch/>
        </p:blipFill>
        <p:spPr>
          <a:xfrm>
            <a:off x="477416" y="2677843"/>
            <a:ext cx="769311" cy="771096"/>
          </a:xfrm>
          <a:prstGeom prst="rect">
            <a:avLst/>
          </a:prstGeom>
        </p:spPr>
      </p:pic>
      <p:sp>
        <p:nvSpPr>
          <p:cNvPr id="6" name="Text 1"/>
          <p:cNvSpPr/>
          <p:nvPr/>
        </p:nvSpPr>
        <p:spPr>
          <a:xfrm>
            <a:off x="476250" y="3653433"/>
            <a:ext cx="3928720" cy="746790"/>
          </a:xfrm>
          <a:prstGeom prst="rect">
            <a:avLst/>
          </a:prstGeom>
          <a:noFill/>
          <a:ln/>
        </p:spPr>
        <p:txBody>
          <a:bodyPr wrap="square" lIns="0" tIns="0" rIns="0" bIns="0" rtlCol="0" anchor="t"/>
          <a:lstStyle/>
          <a:p>
            <a:pPr algn="l">
              <a:lnSpc>
                <a:spcPts val="1500"/>
              </a:lnSpc>
            </a:pPr>
            <a:r>
              <a:rPr lang="en-US" sz="1500" b="1" kern="0" spc="-12" dirty="0">
                <a:solidFill>
                  <a:srgbClr val="FFFFFF"/>
                </a:solidFill>
                <a:latin typeface="Object Sans" pitchFamily="34" charset="0"/>
                <a:ea typeface="Object Sans" pitchFamily="34" charset="-122"/>
                <a:cs typeface="Object Sans" pitchFamily="34" charset="-120"/>
              </a:rPr>
              <a:t>Adam Scheuring</a:t>
            </a:r>
            <a:endParaRPr lang="en-US" sz="1500" dirty="0"/>
          </a:p>
          <a:p>
            <a:pPr algn="l">
              <a:lnSpc>
                <a:spcPts val="1500"/>
              </a:lnSpc>
            </a:pPr>
            <a:r>
              <a:rPr lang="en-US" sz="1500" b="1" kern="0" spc="-12" dirty="0">
                <a:solidFill>
                  <a:srgbClr val="FFFFFF"/>
                </a:solidFill>
                <a:latin typeface="Object Sans" pitchFamily="34" charset="0"/>
                <a:ea typeface="Object Sans" pitchFamily="34" charset="-122"/>
                <a:cs typeface="Object Sans" pitchFamily="34" charset="-120"/>
              </a:rPr>
              <a:t>Founder &amp; CEO</a:t>
            </a:r>
            <a:endParaRPr lang="en-US" sz="1500" dirty="0"/>
          </a:p>
          <a:p>
            <a:pPr algn="l">
              <a:lnSpc>
                <a:spcPts val="1500"/>
              </a:lnSpc>
            </a:pPr>
            <a:r>
              <a:rPr lang="en-US" sz="1500" b="1" kern="0" spc="-12" dirty="0">
                <a:solidFill>
                  <a:srgbClr val="FFAA00"/>
                </a:solidFill>
                <a:latin typeface="Object Sans" pitchFamily="34" charset="0"/>
                <a:ea typeface="Object Sans" pitchFamily="34" charset="-122"/>
                <a:cs typeface="Object Sans" pitchFamily="34" charset="-120"/>
              </a:rPr>
              <a:t>adam@variable.co</a:t>
            </a:r>
            <a:endParaRPr lang="en-US" sz="1500" dirty="0"/>
          </a:p>
          <a:p>
            <a:pPr algn="l">
              <a:lnSpc>
                <a:spcPts val="1500"/>
              </a:lnSpc>
            </a:pPr>
            <a:r>
              <a:rPr lang="en-US" sz="1500" b="1" kern="0" spc="-12" dirty="0">
                <a:solidFill>
                  <a:srgbClr val="FFAA00"/>
                </a:solidFill>
                <a:latin typeface="Object Sans" pitchFamily="34" charset="0"/>
                <a:ea typeface="Object Sans" pitchFamily="34" charset="-122"/>
                <a:cs typeface="Object Sans" pitchFamily="34" charset="-120"/>
              </a:rPr>
              <a:t>+4745251648</a:t>
            </a:r>
            <a:endParaRPr lang="en-US" sz="1500" dirty="0"/>
          </a:p>
        </p:txBody>
      </p:sp>
      <p:sp>
        <p:nvSpPr>
          <p:cNvPr id="7" name="Text 2"/>
          <p:cNvSpPr/>
          <p:nvPr/>
        </p:nvSpPr>
        <p:spPr>
          <a:xfrm>
            <a:off x="476250" y="809625"/>
            <a:ext cx="8988224" cy="759237"/>
          </a:xfrm>
          <a:prstGeom prst="rect">
            <a:avLst/>
          </a:prstGeom>
          <a:noFill/>
          <a:ln/>
        </p:spPr>
        <p:txBody>
          <a:bodyPr wrap="square" lIns="0" tIns="0" rIns="0" bIns="0" rtlCol="0" anchor="t"/>
          <a:lstStyle/>
          <a:p>
            <a:pPr algn="l">
              <a:lnSpc>
                <a:spcPts val="6000"/>
              </a:lnSpc>
            </a:pPr>
            <a:r>
              <a:rPr lang="en-US" sz="4500" b="1" kern="0" spc="-12" dirty="0">
                <a:solidFill>
                  <a:srgbClr val="FFFFFF"/>
                </a:solidFill>
                <a:latin typeface="Object Sans" pitchFamily="34" charset="0"/>
                <a:ea typeface="Object Sans" pitchFamily="34" charset="-122"/>
                <a:cs typeface="Object Sans" pitchFamily="34" charset="-120"/>
              </a:rPr>
              <a:t>Contact</a:t>
            </a:r>
            <a:endParaRPr lang="en-US" sz="60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136</TotalTime>
  <Words>353</Words>
  <Application>Microsoft Office PowerPoint</Application>
  <PresentationFormat>Skjermfremvisning (16:9)</PresentationFormat>
  <Paragraphs>195</Paragraphs>
  <Slides>9</Slides>
  <Notes>9</Notes>
  <HiddenSlides>0</HiddenSlides>
  <MMClips>0</MMClips>
  <ScaleCrop>false</ScaleCrop>
  <HeadingPairs>
    <vt:vector size="6" baseType="variant">
      <vt:variant>
        <vt:lpstr>Brukte skrifter</vt:lpstr>
      </vt:variant>
      <vt:variant>
        <vt:i4>2</vt:i4>
      </vt:variant>
      <vt:variant>
        <vt:lpstr>Tema</vt:lpstr>
      </vt:variant>
      <vt:variant>
        <vt:i4>1</vt:i4>
      </vt:variant>
      <vt:variant>
        <vt:lpstr>Lysbildetitler</vt:lpstr>
      </vt:variant>
      <vt:variant>
        <vt:i4>9</vt:i4>
      </vt:variant>
    </vt:vector>
  </HeadingPairs>
  <TitlesOfParts>
    <vt:vector size="12" baseType="lpstr">
      <vt:lpstr>Arial</vt:lpstr>
      <vt:lpstr>Object Sans</vt:lpstr>
      <vt:lpstr>Office Theme</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Frydenbø Industri 2024_v2</dc:title>
  <dc:subject>PptxGenJS Presentation</dc:subject>
  <dc:creator>Pitch Software GmbH</dc:creator>
  <cp:lastModifiedBy>Johan Sletbakk</cp:lastModifiedBy>
  <cp:revision>3</cp:revision>
  <dcterms:created xsi:type="dcterms:W3CDTF">2026-03-27T13:21:46Z</dcterms:created>
  <dcterms:modified xsi:type="dcterms:W3CDTF">2026-04-07T11:13:32Z</dcterms:modified>
</cp:coreProperties>
</file>